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9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84"/>
    <p:restoredTop sz="94650"/>
  </p:normalViewPr>
  <p:slideViewPr>
    <p:cSldViewPr snapToGrid="0">
      <p:cViewPr>
        <p:scale>
          <a:sx n="112" d="100"/>
          <a:sy n="112" d="100"/>
        </p:scale>
        <p:origin x="56"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75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67F45AC6-C491-4585-A584-9CE2AF7D5500}" type="datetime1">
              <a:rPr lang="en-US" smtClean="0"/>
              <a:t>7/14/25</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4144924723"/>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it-IT"/>
              <a:t>Fare clic sull'icona per inserire un'immagine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67F45AC6-C491-4585-A584-9CE2AF7D5500}" type="datetime1">
              <a:rPr lang="en-US" smtClean="0"/>
              <a:t>7/14/25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289222878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67F45AC6-C491-4585-A584-9CE2AF7D5500}" type="datetime1">
              <a:rPr lang="en-US" smtClean="0"/>
              <a:t>7/14/25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3149222589"/>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it-IT"/>
              <a:t>Fare clic per modificare lo stile del titolo dello schema</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67F45AC6-C491-4585-A584-9CE2AF7D5500}" type="datetime1">
              <a:rPr lang="en-US" smtClean="0"/>
              <a:t>7/14/25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‹N›</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196122710"/>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it-IT"/>
              <a:t>Fare clic per modificare lo stile del titolo dello schema</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67F45AC6-C491-4585-A584-9CE2AF7D5500}" type="datetime1">
              <a:rPr lang="en-US" smtClean="0"/>
              <a:t>7/14/25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195298766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it-IT"/>
              <a:t>Fare clic per modificare lo stile del titolo dello schema</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67F45AC6-C491-4585-A584-9CE2AF7D5500}" type="datetime1">
              <a:rPr lang="en-US" smtClean="0"/>
              <a:t>7/14/25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216022807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it-IT"/>
              <a:t>Fare clic per modificare lo stile del titolo dello schema</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it-IT"/>
              <a:t>Fare clic sull'icona per inserire un'immagine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
        <p:nvSpPr>
          <p:cNvPr id="3" name="Date Placeholder 2"/>
          <p:cNvSpPr>
            <a:spLocks noGrp="1"/>
          </p:cNvSpPr>
          <p:nvPr>
            <p:ph type="dt" sz="half" idx="10"/>
          </p:nvPr>
        </p:nvSpPr>
        <p:spPr/>
        <p:txBody>
          <a:bodyPr/>
          <a:lstStyle/>
          <a:p>
            <a:fld id="{67F45AC6-C491-4585-A584-9CE2AF7D5500}" type="datetime1">
              <a:rPr lang="en-US" smtClean="0"/>
              <a:t>7/14/25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4082382930"/>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7F45AC6-C491-4585-A584-9CE2AF7D5500}" type="datetime1">
              <a:rPr lang="en-US" smtClean="0"/>
              <a:t>7/14/25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42387403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7F45AC6-C491-4585-A584-9CE2AF7D5500}" type="datetime1">
              <a:rPr lang="en-US" smtClean="0"/>
              <a:t>7/14/25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94222694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67F45AC6-C491-4585-A584-9CE2AF7D5500}" type="datetime1">
              <a:rPr lang="en-US" smtClean="0"/>
              <a:t>7/14/25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163119440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67F45AC6-C491-4585-A584-9CE2AF7D5500}" type="datetime1">
              <a:rPr lang="en-US" smtClean="0"/>
              <a:t>7/14/25</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138865358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67F45AC6-C491-4585-A584-9CE2AF7D5500}" type="datetime1">
              <a:rPr lang="en-US" smtClean="0"/>
              <a:t>7/14/25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3091826609"/>
      </p:ext>
    </p:extLst>
  </p:cSld>
  <p:clrMapOvr>
    <a:masterClrMapping/>
  </p:clrMapOvr>
  <p:hf sldNum="0" hdr="0" ftr="0" dt="0"/>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Content Placeholder 3"/>
          <p:cNvSpPr>
            <a:spLocks noGrp="1"/>
          </p:cNvSpPr>
          <p:nvPr>
            <p:ph sz="half" idx="2"/>
          </p:nvPr>
        </p:nvSpPr>
        <p:spPr>
          <a:xfrm>
            <a:off x="1141410" y="3073397"/>
            <a:ext cx="4878391"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Content Placeholder 5"/>
          <p:cNvSpPr>
            <a:spLocks noGrp="1"/>
          </p:cNvSpPr>
          <p:nvPr>
            <p:ph sz="quarter" idx="4"/>
          </p:nvPr>
        </p:nvSpPr>
        <p:spPr>
          <a:xfrm>
            <a:off x="6172200" y="3073397"/>
            <a:ext cx="4875210" cy="271780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67F45AC6-C491-4585-A584-9CE2AF7D5500}" type="datetime1">
              <a:rPr lang="en-US" smtClean="0"/>
              <a:t>7/14/25</a:t>
            </a:fld>
            <a:endParaRPr lang="en-US"/>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18672348"/>
      </p:ext>
    </p:extLst>
  </p:cSld>
  <p:clrMapOvr>
    <a:masterClrMapping/>
  </p:clrMapOvr>
  <p:hf sldNum="0" hdr="0" ftr="0" dt="0"/>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67F45AC6-C491-4585-A584-9CE2AF7D5500}" type="datetime1">
              <a:rPr lang="en-US" smtClean="0"/>
              <a:t>7/14/25</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3651002724"/>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7F45AC6-C491-4585-A584-9CE2AF7D5500}" type="datetime1">
              <a:rPr lang="en-US" smtClean="0"/>
              <a:t>7/14/25</a:t>
            </a:fld>
            <a:endParaRPr lang="en-US"/>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986757729"/>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it-IT"/>
              <a:t>Fare clic per modificare lo stile del titolo dello schema</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67F45AC6-C491-4585-A584-9CE2AF7D5500}" type="datetime1">
              <a:rPr lang="en-US" smtClean="0"/>
              <a:t>7/14/25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2392639727"/>
      </p:ext>
    </p:extLst>
  </p:cSld>
  <p:clrMapOvr>
    <a:masterClrMapping/>
  </p:clrMapOvr>
  <p:hf sldNum="0" hdr="0" ftr="0" dt="0"/>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67F45AC6-C491-4585-A584-9CE2AF7D5500}" type="datetime1">
              <a:rPr lang="en-US" smtClean="0"/>
              <a:t>7/14/25</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C057153-B650-4DEB-B370-79DDCFDCE934}" type="slidenum">
              <a:rPr lang="en-US" smtClean="0"/>
              <a:t>‹N›</a:t>
            </a:fld>
            <a:endParaRPr lang="en-US"/>
          </a:p>
        </p:txBody>
      </p:sp>
    </p:spTree>
    <p:extLst>
      <p:ext uri="{BB962C8B-B14F-4D97-AF65-F5344CB8AC3E}">
        <p14:creationId xmlns:p14="http://schemas.microsoft.com/office/powerpoint/2010/main" val="82966661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7F45AC6-C491-4585-A584-9CE2AF7D5500}" type="datetime1">
              <a:rPr lang="en-US" smtClean="0"/>
              <a:t>7/14/25</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CC057153-B650-4DEB-B370-79DDCFDCE934}" type="slidenum">
              <a:rPr lang="en-US" smtClean="0"/>
              <a:t>‹N›</a:t>
            </a:fld>
            <a:endParaRPr lang="en-US"/>
          </a:p>
        </p:txBody>
      </p:sp>
    </p:spTree>
    <p:extLst>
      <p:ext uri="{BB962C8B-B14F-4D97-AF65-F5344CB8AC3E}">
        <p14:creationId xmlns:p14="http://schemas.microsoft.com/office/powerpoint/2010/main" val="1449078208"/>
      </p:ext>
    </p:extLst>
  </p:cSld>
  <p:clrMap bg1="dk1" tx1="lt1" bg2="dk2" tx2="lt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 id="2147484102" r:id="rId12"/>
    <p:sldLayoutId id="2147484103" r:id="rId13"/>
    <p:sldLayoutId id="2147484104" r:id="rId14"/>
    <p:sldLayoutId id="2147484105" r:id="rId15"/>
    <p:sldLayoutId id="2147484106" r:id="rId16"/>
    <p:sldLayoutId id="2147484107"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it.wikipedia.org/wiki/Terrorismo" TargetMode="External"/><Relationship Id="rId2" Type="http://schemas.openxmlformats.org/officeDocument/2006/relationships/hyperlink" Target="https://www.kaggle.com/datasets/START-UMD/gtd" TargetMode="External"/><Relationship Id="rId1" Type="http://schemas.openxmlformats.org/officeDocument/2006/relationships/slideLayout" Target="../slideLayouts/slideLayout2.xml"/><Relationship Id="rId6" Type="http://schemas.openxmlformats.org/officeDocument/2006/relationships/hyperlink" Target="https://www.naturalearthdata.com/downloads/110m-cultural-vectors/" TargetMode="External"/><Relationship Id="rId5" Type="http://schemas.openxmlformats.org/officeDocument/2006/relationships/hyperlink" Target="https://www.consilium.europa.eu/it/infographics/terrorism-eu-facts-figures/" TargetMode="External"/><Relationship Id="rId4" Type="http://schemas.openxmlformats.org/officeDocument/2006/relationships/hyperlink" Target="https://en.wikipedia.org/wiki/Beslan_school_sieg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2000"/>
                <a:satMod val="150000"/>
                <a:lumMod val="150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AF717C3-95E1-451E-8DDD-8ED223C59FE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0" name="Rectangle 9">
              <a:extLst>
                <a:ext uri="{FF2B5EF4-FFF2-40B4-BE49-F238E27FC236}">
                  <a16:creationId xmlns:a16="http://schemas.microsoft.com/office/drawing/2014/main" id="{B2236F83-C5B0-4D6D-980F-3F2D580795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a:extLst>
                <a:ext uri="{FF2B5EF4-FFF2-40B4-BE49-F238E27FC236}">
                  <a16:creationId xmlns:a16="http://schemas.microsoft.com/office/drawing/2014/main" id="{8976E8EA-BCB0-4FF8-9662-3273300C7D29}"/>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olo 1">
            <a:extLst>
              <a:ext uri="{FF2B5EF4-FFF2-40B4-BE49-F238E27FC236}">
                <a16:creationId xmlns:a16="http://schemas.microsoft.com/office/drawing/2014/main" id="{ADCCD9DE-773D-3B04-FE77-57872945663B}"/>
              </a:ext>
            </a:extLst>
          </p:cNvPr>
          <p:cNvSpPr>
            <a:spLocks noGrp="1"/>
          </p:cNvSpPr>
          <p:nvPr>
            <p:ph type="ctrTitle"/>
          </p:nvPr>
        </p:nvSpPr>
        <p:spPr>
          <a:xfrm>
            <a:off x="5270066" y="1122363"/>
            <a:ext cx="5397933" cy="2387600"/>
          </a:xfrm>
        </p:spPr>
        <p:txBody>
          <a:bodyPr>
            <a:normAutofit/>
          </a:bodyPr>
          <a:lstStyle/>
          <a:p>
            <a:r>
              <a:rPr lang="it-IT"/>
              <a:t>GLOBAL-TERROSIM</a:t>
            </a:r>
          </a:p>
        </p:txBody>
      </p:sp>
      <p:sp>
        <p:nvSpPr>
          <p:cNvPr id="3" name="Sottotitolo 2">
            <a:extLst>
              <a:ext uri="{FF2B5EF4-FFF2-40B4-BE49-F238E27FC236}">
                <a16:creationId xmlns:a16="http://schemas.microsoft.com/office/drawing/2014/main" id="{14EBDC41-B7AC-D284-31BA-309936E54794}"/>
              </a:ext>
            </a:extLst>
          </p:cNvPr>
          <p:cNvSpPr>
            <a:spLocks noGrp="1"/>
          </p:cNvSpPr>
          <p:nvPr>
            <p:ph type="subTitle" idx="1"/>
          </p:nvPr>
        </p:nvSpPr>
        <p:spPr>
          <a:xfrm>
            <a:off x="5207000" y="3902869"/>
            <a:ext cx="5437103" cy="1655762"/>
          </a:xfrm>
        </p:spPr>
        <p:txBody>
          <a:bodyPr>
            <a:normAutofit/>
          </a:bodyPr>
          <a:lstStyle/>
          <a:p>
            <a:pPr>
              <a:lnSpc>
                <a:spcPct val="110000"/>
              </a:lnSpc>
            </a:pPr>
            <a:r>
              <a:rPr lang="it-IT" sz="1200" dirty="0">
                <a:latin typeface="American Typewriter" panose="02090604020004020304" pitchFamily="18" charset="77"/>
              </a:rPr>
              <a:t>Visualizzazione scientifica E analisi dei dati </a:t>
            </a:r>
          </a:p>
          <a:p>
            <a:pPr>
              <a:lnSpc>
                <a:spcPct val="110000"/>
              </a:lnSpc>
            </a:pPr>
            <a:r>
              <a:rPr lang="it-IT" sz="1200" dirty="0">
                <a:latin typeface="American Typewriter" panose="02090604020004020304" pitchFamily="18" charset="77"/>
              </a:rPr>
              <a:t>Sul terrorismo globale dal 1970 al 2017</a:t>
            </a:r>
          </a:p>
          <a:p>
            <a:pPr>
              <a:lnSpc>
                <a:spcPct val="110000"/>
              </a:lnSpc>
            </a:pPr>
            <a:endParaRPr lang="it-IT" sz="1200" dirty="0">
              <a:latin typeface="American Typewriter" panose="02090604020004020304" pitchFamily="18" charset="77"/>
            </a:endParaRPr>
          </a:p>
          <a:p>
            <a:pPr>
              <a:lnSpc>
                <a:spcPct val="110000"/>
              </a:lnSpc>
            </a:pPr>
            <a:r>
              <a:rPr lang="it-IT" sz="1200" dirty="0">
                <a:latin typeface="American Typewriter" panose="02090604020004020304" pitchFamily="18" charset="77"/>
              </a:rPr>
              <a:t>Lorenzo Lamberti – 12870A</a:t>
            </a:r>
          </a:p>
          <a:p>
            <a:pPr>
              <a:lnSpc>
                <a:spcPct val="110000"/>
              </a:lnSpc>
            </a:pPr>
            <a:r>
              <a:rPr lang="it-IT" sz="1100" dirty="0">
                <a:latin typeface="American Typewriter" panose="02090604020004020304" pitchFamily="18" charset="77"/>
              </a:rPr>
              <a:t> </a:t>
            </a:r>
          </a:p>
        </p:txBody>
      </p:sp>
      <p:pic>
        <p:nvPicPr>
          <p:cNvPr id="5" name="Picture 4" descr="Terra come particella d’oro e blu">
            <a:extLst>
              <a:ext uri="{FF2B5EF4-FFF2-40B4-BE49-F238E27FC236}">
                <a16:creationId xmlns:a16="http://schemas.microsoft.com/office/drawing/2014/main" id="{041B8D48-719F-AB5A-3388-F4C3A168416D}"/>
              </a:ext>
            </a:extLst>
          </p:cNvPr>
          <p:cNvPicPr>
            <a:picLocks noChangeAspect="1"/>
          </p:cNvPicPr>
          <p:nvPr/>
        </p:nvPicPr>
        <p:blipFill>
          <a:blip r:embed="rId4"/>
          <a:srcRect l="23795" r="31086" b="-1"/>
          <a:stretch>
            <a:fillRect/>
          </a:stretch>
        </p:blipFill>
        <p:spPr>
          <a:xfrm>
            <a:off x="-5597" y="10"/>
            <a:ext cx="4635583" cy="6857990"/>
          </a:xfrm>
          <a:prstGeom prst="rect">
            <a:avLst/>
          </a:prstGeom>
        </p:spPr>
      </p:pic>
      <p:grpSp>
        <p:nvGrpSpPr>
          <p:cNvPr id="13" name="Group 12">
            <a:extLst>
              <a:ext uri="{FF2B5EF4-FFF2-40B4-BE49-F238E27FC236}">
                <a16:creationId xmlns:a16="http://schemas.microsoft.com/office/drawing/2014/main" id="{E60B8C2E-F5A5-4405-B75B-5F1AACAA9C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4" name="Rectangle 5">
              <a:extLst>
                <a:ext uri="{FF2B5EF4-FFF2-40B4-BE49-F238E27FC236}">
                  <a16:creationId xmlns:a16="http://schemas.microsoft.com/office/drawing/2014/main" id="{E7FE3BEE-02E2-4FC6-8BFB-65A09DBADC4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it-IT"/>
            </a:p>
          </p:txBody>
        </p:sp>
        <p:sp>
          <p:nvSpPr>
            <p:cNvPr id="15" name="Freeform 6">
              <a:extLst>
                <a:ext uri="{FF2B5EF4-FFF2-40B4-BE49-F238E27FC236}">
                  <a16:creationId xmlns:a16="http://schemas.microsoft.com/office/drawing/2014/main" id="{7BAAAB43-2728-4FFA-ADE8-4312DD4F66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16" name="Freeform 7">
              <a:extLst>
                <a:ext uri="{FF2B5EF4-FFF2-40B4-BE49-F238E27FC236}">
                  <a16:creationId xmlns:a16="http://schemas.microsoft.com/office/drawing/2014/main" id="{78C725C0-ED09-4B9F-9D07-120BBF2791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17" name="Rectangle 8">
              <a:extLst>
                <a:ext uri="{FF2B5EF4-FFF2-40B4-BE49-F238E27FC236}">
                  <a16:creationId xmlns:a16="http://schemas.microsoft.com/office/drawing/2014/main" id="{E0A18EF7-BD8B-4606-A540-A047318C7C31}"/>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it-IT"/>
            </a:p>
          </p:txBody>
        </p:sp>
        <p:sp>
          <p:nvSpPr>
            <p:cNvPr id="18" name="Freeform 9">
              <a:extLst>
                <a:ext uri="{FF2B5EF4-FFF2-40B4-BE49-F238E27FC236}">
                  <a16:creationId xmlns:a16="http://schemas.microsoft.com/office/drawing/2014/main" id="{680FA1E3-4E96-4403-8A76-B7F4B62A7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19" name="Freeform 10">
              <a:extLst>
                <a:ext uri="{FF2B5EF4-FFF2-40B4-BE49-F238E27FC236}">
                  <a16:creationId xmlns:a16="http://schemas.microsoft.com/office/drawing/2014/main" id="{58D3F9A7-EFD2-4B4F-9813-D582F515BD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0" name="Freeform 11">
              <a:extLst>
                <a:ext uri="{FF2B5EF4-FFF2-40B4-BE49-F238E27FC236}">
                  <a16:creationId xmlns:a16="http://schemas.microsoft.com/office/drawing/2014/main" id="{49C9E216-7755-4425-B5C6-3E8DB5084E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1" name="Freeform 12">
              <a:extLst>
                <a:ext uri="{FF2B5EF4-FFF2-40B4-BE49-F238E27FC236}">
                  <a16:creationId xmlns:a16="http://schemas.microsoft.com/office/drawing/2014/main" id="{13876F54-9DD7-46D3-82DA-8975411D5E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2" name="Freeform 13">
              <a:extLst>
                <a:ext uri="{FF2B5EF4-FFF2-40B4-BE49-F238E27FC236}">
                  <a16:creationId xmlns:a16="http://schemas.microsoft.com/office/drawing/2014/main" id="{337A500E-9092-4C41-923E-E9F66EFE1E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3" name="Freeform 14">
              <a:extLst>
                <a:ext uri="{FF2B5EF4-FFF2-40B4-BE49-F238E27FC236}">
                  <a16:creationId xmlns:a16="http://schemas.microsoft.com/office/drawing/2014/main" id="{FDDB495C-036D-46A8-A06A-69CE6D04A2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4" name="Freeform 15">
              <a:extLst>
                <a:ext uri="{FF2B5EF4-FFF2-40B4-BE49-F238E27FC236}">
                  <a16:creationId xmlns:a16="http://schemas.microsoft.com/office/drawing/2014/main" id="{7639A14E-CF72-4F05-9F94-1ED7D74A2F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5" name="Freeform 16">
              <a:extLst>
                <a:ext uri="{FF2B5EF4-FFF2-40B4-BE49-F238E27FC236}">
                  <a16:creationId xmlns:a16="http://schemas.microsoft.com/office/drawing/2014/main" id="{563B616F-BF88-4D0F-84EA-6DEAC228405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6" name="Freeform 17">
              <a:extLst>
                <a:ext uri="{FF2B5EF4-FFF2-40B4-BE49-F238E27FC236}">
                  <a16:creationId xmlns:a16="http://schemas.microsoft.com/office/drawing/2014/main" id="{B64EC511-18EA-40E7-B8C7-98C214DE61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7" name="Freeform 18">
              <a:extLst>
                <a:ext uri="{FF2B5EF4-FFF2-40B4-BE49-F238E27FC236}">
                  <a16:creationId xmlns:a16="http://schemas.microsoft.com/office/drawing/2014/main" id="{1A3ADE4A-64D5-4857-AC73-6520F38DBD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8" name="Freeform 19">
              <a:extLst>
                <a:ext uri="{FF2B5EF4-FFF2-40B4-BE49-F238E27FC236}">
                  <a16:creationId xmlns:a16="http://schemas.microsoft.com/office/drawing/2014/main" id="{9812F037-29B7-4FC5-8604-8B5EE19625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9" name="Freeform 20">
              <a:extLst>
                <a:ext uri="{FF2B5EF4-FFF2-40B4-BE49-F238E27FC236}">
                  <a16:creationId xmlns:a16="http://schemas.microsoft.com/office/drawing/2014/main" id="{F29F3EB8-74F0-4C83-8D19-50D5AED37C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0" name="Freeform 21">
              <a:extLst>
                <a:ext uri="{FF2B5EF4-FFF2-40B4-BE49-F238E27FC236}">
                  <a16:creationId xmlns:a16="http://schemas.microsoft.com/office/drawing/2014/main" id="{255EDEBB-9F56-4C91-A3E2-B8D55EA858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1" name="Freeform 22">
              <a:extLst>
                <a:ext uri="{FF2B5EF4-FFF2-40B4-BE49-F238E27FC236}">
                  <a16:creationId xmlns:a16="http://schemas.microsoft.com/office/drawing/2014/main" id="{6CB4A733-5AF6-41F4-B962-FCB5ECFB35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2" name="Freeform 23">
              <a:extLst>
                <a:ext uri="{FF2B5EF4-FFF2-40B4-BE49-F238E27FC236}">
                  <a16:creationId xmlns:a16="http://schemas.microsoft.com/office/drawing/2014/main" id="{0F49EFEC-F112-4101-BFAC-208CEFB5AC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3" name="Freeform 24">
              <a:extLst>
                <a:ext uri="{FF2B5EF4-FFF2-40B4-BE49-F238E27FC236}">
                  <a16:creationId xmlns:a16="http://schemas.microsoft.com/office/drawing/2014/main" id="{2CB5CACE-513C-4A9F-A2A8-C493052AD0F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4" name="Freeform 25">
              <a:extLst>
                <a:ext uri="{FF2B5EF4-FFF2-40B4-BE49-F238E27FC236}">
                  <a16:creationId xmlns:a16="http://schemas.microsoft.com/office/drawing/2014/main" id="{ADE077F7-E2C5-4A91-BDF3-794A948B44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5" name="Freeform 26">
              <a:extLst>
                <a:ext uri="{FF2B5EF4-FFF2-40B4-BE49-F238E27FC236}">
                  <a16:creationId xmlns:a16="http://schemas.microsoft.com/office/drawing/2014/main" id="{95F7A13F-1B18-461E-95A9-D631409D77E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6" name="Freeform 27">
              <a:extLst>
                <a:ext uri="{FF2B5EF4-FFF2-40B4-BE49-F238E27FC236}">
                  <a16:creationId xmlns:a16="http://schemas.microsoft.com/office/drawing/2014/main" id="{318CCC24-7E4E-43F9-BF7D-CA6BF315B0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7" name="Freeform 28">
              <a:extLst>
                <a:ext uri="{FF2B5EF4-FFF2-40B4-BE49-F238E27FC236}">
                  <a16:creationId xmlns:a16="http://schemas.microsoft.com/office/drawing/2014/main" id="{F145FBA5-0C1B-4712-B348-5F9E941ADB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8" name="Freeform 29">
              <a:extLst>
                <a:ext uri="{FF2B5EF4-FFF2-40B4-BE49-F238E27FC236}">
                  <a16:creationId xmlns:a16="http://schemas.microsoft.com/office/drawing/2014/main" id="{5604EE0B-00ED-4A86-AD82-F0003E7E59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9" name="Freeform 30">
              <a:extLst>
                <a:ext uri="{FF2B5EF4-FFF2-40B4-BE49-F238E27FC236}">
                  <a16:creationId xmlns:a16="http://schemas.microsoft.com/office/drawing/2014/main" id="{5685D51F-1B6E-42C9-B3DB-948C20D5344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0" name="Freeform 31">
              <a:extLst>
                <a:ext uri="{FF2B5EF4-FFF2-40B4-BE49-F238E27FC236}">
                  <a16:creationId xmlns:a16="http://schemas.microsoft.com/office/drawing/2014/main" id="{751C0AC1-F824-40AB-AD56-A20C0404B8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1" name="Freeform 32">
              <a:extLst>
                <a:ext uri="{FF2B5EF4-FFF2-40B4-BE49-F238E27FC236}">
                  <a16:creationId xmlns:a16="http://schemas.microsoft.com/office/drawing/2014/main" id="{63A5DB9D-093D-4C32-9850-398E4001E5D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2" name="Rectangle 33">
              <a:extLst>
                <a:ext uri="{FF2B5EF4-FFF2-40B4-BE49-F238E27FC236}">
                  <a16:creationId xmlns:a16="http://schemas.microsoft.com/office/drawing/2014/main" id="{39CE2A17-6A48-4BB0-B8FF-8444A7F320E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it-IT"/>
            </a:p>
          </p:txBody>
        </p:sp>
        <p:sp>
          <p:nvSpPr>
            <p:cNvPr id="43" name="Freeform 34">
              <a:extLst>
                <a:ext uri="{FF2B5EF4-FFF2-40B4-BE49-F238E27FC236}">
                  <a16:creationId xmlns:a16="http://schemas.microsoft.com/office/drawing/2014/main" id="{93268BF4-A330-49F8-A284-11048A96FB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4" name="Freeform 35">
              <a:extLst>
                <a:ext uri="{FF2B5EF4-FFF2-40B4-BE49-F238E27FC236}">
                  <a16:creationId xmlns:a16="http://schemas.microsoft.com/office/drawing/2014/main" id="{8486C2F6-8E87-416D-937B-2BB4A0AD49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5" name="Freeform 36">
              <a:extLst>
                <a:ext uri="{FF2B5EF4-FFF2-40B4-BE49-F238E27FC236}">
                  <a16:creationId xmlns:a16="http://schemas.microsoft.com/office/drawing/2014/main" id="{CC95F5A4-51F0-4213-BA28-92AA4E86A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6" name="Freeform 37">
              <a:extLst>
                <a:ext uri="{FF2B5EF4-FFF2-40B4-BE49-F238E27FC236}">
                  <a16:creationId xmlns:a16="http://schemas.microsoft.com/office/drawing/2014/main" id="{7505CAE6-5DED-4D1E-9E44-64D4B4D7FC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7" name="Freeform 38">
              <a:extLst>
                <a:ext uri="{FF2B5EF4-FFF2-40B4-BE49-F238E27FC236}">
                  <a16:creationId xmlns:a16="http://schemas.microsoft.com/office/drawing/2014/main" id="{78B984D0-AD58-4AC9-A50B-BE653FD843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8" name="Freeform 39">
              <a:extLst>
                <a:ext uri="{FF2B5EF4-FFF2-40B4-BE49-F238E27FC236}">
                  <a16:creationId xmlns:a16="http://schemas.microsoft.com/office/drawing/2014/main" id="{CF7C72DD-E539-4611-8D8C-94849C7B6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9" name="Freeform 40">
              <a:extLst>
                <a:ext uri="{FF2B5EF4-FFF2-40B4-BE49-F238E27FC236}">
                  <a16:creationId xmlns:a16="http://schemas.microsoft.com/office/drawing/2014/main" id="{B697AAB9-AFF5-42EF-9B16-D16A12AB9E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0" name="Freeform 41">
              <a:extLst>
                <a:ext uri="{FF2B5EF4-FFF2-40B4-BE49-F238E27FC236}">
                  <a16:creationId xmlns:a16="http://schemas.microsoft.com/office/drawing/2014/main" id="{134A607A-A11F-4826-8695-39A606CDDA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1" name="Freeform 42">
              <a:extLst>
                <a:ext uri="{FF2B5EF4-FFF2-40B4-BE49-F238E27FC236}">
                  <a16:creationId xmlns:a16="http://schemas.microsoft.com/office/drawing/2014/main" id="{5D6AA334-3A61-472F-849A-B42073F7B1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2" name="Freeform 43">
              <a:extLst>
                <a:ext uri="{FF2B5EF4-FFF2-40B4-BE49-F238E27FC236}">
                  <a16:creationId xmlns:a16="http://schemas.microsoft.com/office/drawing/2014/main" id="{2F58D48D-316E-4DA5-ADB2-552A87719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3" name="Freeform 44">
              <a:extLst>
                <a:ext uri="{FF2B5EF4-FFF2-40B4-BE49-F238E27FC236}">
                  <a16:creationId xmlns:a16="http://schemas.microsoft.com/office/drawing/2014/main" id="{AF96C2E6-700B-4590-B511-0C740BBEDDB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4" name="Rectangle 45">
              <a:extLst>
                <a:ext uri="{FF2B5EF4-FFF2-40B4-BE49-F238E27FC236}">
                  <a16:creationId xmlns:a16="http://schemas.microsoft.com/office/drawing/2014/main" id="{43214F01-39FB-47B3-85FD-AB5BF5A3EC2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it-IT"/>
            </a:p>
          </p:txBody>
        </p:sp>
        <p:sp>
          <p:nvSpPr>
            <p:cNvPr id="55" name="Freeform 46">
              <a:extLst>
                <a:ext uri="{FF2B5EF4-FFF2-40B4-BE49-F238E27FC236}">
                  <a16:creationId xmlns:a16="http://schemas.microsoft.com/office/drawing/2014/main" id="{3BE5A99F-ACFD-4D1C-96A0-825660BC9A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6" name="Freeform 47">
              <a:extLst>
                <a:ext uri="{FF2B5EF4-FFF2-40B4-BE49-F238E27FC236}">
                  <a16:creationId xmlns:a16="http://schemas.microsoft.com/office/drawing/2014/main" id="{5AF32838-3B38-449C-886B-10415F91A1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7" name="Freeform 48">
              <a:extLst>
                <a:ext uri="{FF2B5EF4-FFF2-40B4-BE49-F238E27FC236}">
                  <a16:creationId xmlns:a16="http://schemas.microsoft.com/office/drawing/2014/main" id="{704C3D98-8B97-48D7-8C0E-A46A4BB675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8" name="Freeform 49">
              <a:extLst>
                <a:ext uri="{FF2B5EF4-FFF2-40B4-BE49-F238E27FC236}">
                  <a16:creationId xmlns:a16="http://schemas.microsoft.com/office/drawing/2014/main" id="{6E8C7D4D-3EAD-41AB-8350-B3FEF510E4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9" name="Freeform 50">
              <a:extLst>
                <a:ext uri="{FF2B5EF4-FFF2-40B4-BE49-F238E27FC236}">
                  <a16:creationId xmlns:a16="http://schemas.microsoft.com/office/drawing/2014/main" id="{6CBFEC6B-CCE7-4C98-8342-E71BA4F7AB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0" name="Freeform 51">
              <a:extLst>
                <a:ext uri="{FF2B5EF4-FFF2-40B4-BE49-F238E27FC236}">
                  <a16:creationId xmlns:a16="http://schemas.microsoft.com/office/drawing/2014/main" id="{AF8EC899-C313-4FB0-8B4C-12370088F2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1" name="Freeform 52">
              <a:extLst>
                <a:ext uri="{FF2B5EF4-FFF2-40B4-BE49-F238E27FC236}">
                  <a16:creationId xmlns:a16="http://schemas.microsoft.com/office/drawing/2014/main" id="{0B2F0C9A-9B32-45C8-9C51-F8AD7D522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2" name="Freeform 53">
              <a:extLst>
                <a:ext uri="{FF2B5EF4-FFF2-40B4-BE49-F238E27FC236}">
                  <a16:creationId xmlns:a16="http://schemas.microsoft.com/office/drawing/2014/main" id="{627E4323-14E9-4555-A17A-494AA85F68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3" name="Freeform 54">
              <a:extLst>
                <a:ext uri="{FF2B5EF4-FFF2-40B4-BE49-F238E27FC236}">
                  <a16:creationId xmlns:a16="http://schemas.microsoft.com/office/drawing/2014/main" id="{474CC8A1-7E85-4C05-8748-68BE069CF4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4" name="Freeform 55">
              <a:extLst>
                <a:ext uri="{FF2B5EF4-FFF2-40B4-BE49-F238E27FC236}">
                  <a16:creationId xmlns:a16="http://schemas.microsoft.com/office/drawing/2014/main" id="{72A134CC-507C-452D-B835-F205E5CF5A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5" name="Freeform 56">
              <a:extLst>
                <a:ext uri="{FF2B5EF4-FFF2-40B4-BE49-F238E27FC236}">
                  <a16:creationId xmlns:a16="http://schemas.microsoft.com/office/drawing/2014/main" id="{3EC0D726-99FE-41C6-830F-3408E9F616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6" name="Freeform 57">
              <a:extLst>
                <a:ext uri="{FF2B5EF4-FFF2-40B4-BE49-F238E27FC236}">
                  <a16:creationId xmlns:a16="http://schemas.microsoft.com/office/drawing/2014/main" id="{E4979E9D-9612-48B6-B275-5F096F8B5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7" name="Freeform 58">
              <a:extLst>
                <a:ext uri="{FF2B5EF4-FFF2-40B4-BE49-F238E27FC236}">
                  <a16:creationId xmlns:a16="http://schemas.microsoft.com/office/drawing/2014/main" id="{FDBF3F74-5D49-421D-BE2D-461E495E9E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grpSp>
      <p:grpSp>
        <p:nvGrpSpPr>
          <p:cNvPr id="69" name="Group 68">
            <a:extLst>
              <a:ext uri="{FF2B5EF4-FFF2-40B4-BE49-F238E27FC236}">
                <a16:creationId xmlns:a16="http://schemas.microsoft.com/office/drawing/2014/main" id="{BA6C639A-AA23-4F79-AB5A-628AA804F67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70" name="Freeform 32">
              <a:extLst>
                <a:ext uri="{FF2B5EF4-FFF2-40B4-BE49-F238E27FC236}">
                  <a16:creationId xmlns:a16="http://schemas.microsoft.com/office/drawing/2014/main" id="{2E992ACA-8A1A-4D19-B9FA-036B5B3AF5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71" name="Freeform 33">
              <a:extLst>
                <a:ext uri="{FF2B5EF4-FFF2-40B4-BE49-F238E27FC236}">
                  <a16:creationId xmlns:a16="http://schemas.microsoft.com/office/drawing/2014/main" id="{EF731F3D-E21B-4828-9C3C-17A9B8478A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72" name="Freeform 34">
              <a:extLst>
                <a:ext uri="{FF2B5EF4-FFF2-40B4-BE49-F238E27FC236}">
                  <a16:creationId xmlns:a16="http://schemas.microsoft.com/office/drawing/2014/main" id="{9ED2A1B4-1A6B-4D7D-9034-D28FFCB591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73" name="Freeform 35">
              <a:extLst>
                <a:ext uri="{FF2B5EF4-FFF2-40B4-BE49-F238E27FC236}">
                  <a16:creationId xmlns:a16="http://schemas.microsoft.com/office/drawing/2014/main" id="{B6F580FB-B369-48BD-8EF5-A9CA34E85A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74" name="Freeform 36">
              <a:extLst>
                <a:ext uri="{FF2B5EF4-FFF2-40B4-BE49-F238E27FC236}">
                  <a16:creationId xmlns:a16="http://schemas.microsoft.com/office/drawing/2014/main" id="{16E225F9-3182-4413-91E8-741DBB60570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75" name="Freeform 37">
              <a:extLst>
                <a:ext uri="{FF2B5EF4-FFF2-40B4-BE49-F238E27FC236}">
                  <a16:creationId xmlns:a16="http://schemas.microsoft.com/office/drawing/2014/main" id="{964AE269-1564-4DE9-8749-EC30541007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76" name="Freeform 38">
              <a:extLst>
                <a:ext uri="{FF2B5EF4-FFF2-40B4-BE49-F238E27FC236}">
                  <a16:creationId xmlns:a16="http://schemas.microsoft.com/office/drawing/2014/main" id="{72E2219C-828E-4863-B5E3-EFD87C99D91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77" name="Freeform 39">
              <a:extLst>
                <a:ext uri="{FF2B5EF4-FFF2-40B4-BE49-F238E27FC236}">
                  <a16:creationId xmlns:a16="http://schemas.microsoft.com/office/drawing/2014/main" id="{B4AC1E06-49C6-44A4-ADC1-C680449A3B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78" name="Freeform 40">
              <a:extLst>
                <a:ext uri="{FF2B5EF4-FFF2-40B4-BE49-F238E27FC236}">
                  <a16:creationId xmlns:a16="http://schemas.microsoft.com/office/drawing/2014/main" id="{6B6BED4B-1EC1-4476-8221-351F6EAAD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79" name="Rectangle 41">
              <a:extLst>
                <a:ext uri="{FF2B5EF4-FFF2-40B4-BE49-F238E27FC236}">
                  <a16:creationId xmlns:a16="http://schemas.microsoft.com/office/drawing/2014/main" id="{C5033A4F-A32C-4999-B8EF-3763DAD24B6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it-IT"/>
            </a:p>
          </p:txBody>
        </p:sp>
      </p:grpSp>
    </p:spTree>
    <p:extLst>
      <p:ext uri="{BB962C8B-B14F-4D97-AF65-F5344CB8AC3E}">
        <p14:creationId xmlns:p14="http://schemas.microsoft.com/office/powerpoint/2010/main" val="3787672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70B6CB-D406-8D51-7FAE-EAE6C173D3B4}"/>
              </a:ext>
            </a:extLst>
          </p:cNvPr>
          <p:cNvSpPr>
            <a:spLocks noGrp="1"/>
          </p:cNvSpPr>
          <p:nvPr>
            <p:ph type="title"/>
          </p:nvPr>
        </p:nvSpPr>
        <p:spPr>
          <a:xfrm>
            <a:off x="80010" y="156639"/>
            <a:ext cx="11967210" cy="1478570"/>
          </a:xfrm>
        </p:spPr>
        <p:txBody>
          <a:bodyPr/>
          <a:lstStyle/>
          <a:p>
            <a:pPr algn="ctr"/>
            <a:r>
              <a:rPr lang="it-IT" b="1" dirty="0"/>
              <a:t>Top 25 gruppi terroristici per numero di attacchi </a:t>
            </a:r>
          </a:p>
        </p:txBody>
      </p:sp>
      <p:pic>
        <p:nvPicPr>
          <p:cNvPr id="5" name="Segnaposto contenuto 4" descr="Immagine che contiene linea, testo, Diagramma, diagramma&#10;&#10;Descrizione generata automaticamente">
            <a:extLst>
              <a:ext uri="{FF2B5EF4-FFF2-40B4-BE49-F238E27FC236}">
                <a16:creationId xmlns:a16="http://schemas.microsoft.com/office/drawing/2014/main" id="{54FEE29C-8DBD-B739-BC89-215A400A1015}"/>
              </a:ext>
            </a:extLst>
          </p:cNvPr>
          <p:cNvPicPr>
            <a:picLocks noGrp="1" noChangeAspect="1"/>
          </p:cNvPicPr>
          <p:nvPr>
            <p:ph idx="1"/>
          </p:nvPr>
        </p:nvPicPr>
        <p:blipFill>
          <a:blip r:embed="rId2"/>
          <a:stretch>
            <a:fillRect/>
          </a:stretch>
        </p:blipFill>
        <p:spPr>
          <a:xfrm>
            <a:off x="2544327" y="1635209"/>
            <a:ext cx="7100169" cy="3541712"/>
          </a:xfrm>
        </p:spPr>
      </p:pic>
      <p:sp>
        <p:nvSpPr>
          <p:cNvPr id="6" name="CasellaDiTesto 5">
            <a:extLst>
              <a:ext uri="{FF2B5EF4-FFF2-40B4-BE49-F238E27FC236}">
                <a16:creationId xmlns:a16="http://schemas.microsoft.com/office/drawing/2014/main" id="{E5664156-572C-AFCB-7D20-C452220E20C4}"/>
              </a:ext>
            </a:extLst>
          </p:cNvPr>
          <p:cNvSpPr txBox="1"/>
          <p:nvPr/>
        </p:nvSpPr>
        <p:spPr>
          <a:xfrm>
            <a:off x="1141413" y="5314278"/>
            <a:ext cx="9905998" cy="1754326"/>
          </a:xfrm>
          <a:prstGeom prst="rect">
            <a:avLst/>
          </a:prstGeom>
          <a:noFill/>
        </p:spPr>
        <p:txBody>
          <a:bodyPr wrap="square" rtlCol="0">
            <a:spAutoFit/>
          </a:bodyPr>
          <a:lstStyle/>
          <a:p>
            <a:pPr marL="285750" indent="-285750">
              <a:buFont typeface="Wingdings" pitchFamily="2" charset="2"/>
              <a:buChar char="Ø"/>
            </a:pPr>
            <a:r>
              <a:rPr lang="it-IT" dirty="0"/>
              <a:t>Il grafico a barre mostra i principali gruppi terroristici responsabili del maggior numero di attacchi a livello mondiale.</a:t>
            </a:r>
          </a:p>
          <a:p>
            <a:pPr marL="285750" indent="-285750">
              <a:buFont typeface="Wingdings" pitchFamily="2" charset="2"/>
              <a:buChar char="Ø"/>
            </a:pPr>
            <a:r>
              <a:rPr lang="it-IT" dirty="0"/>
              <a:t>In testa troviamo organizzazioni come i </a:t>
            </a:r>
            <a:r>
              <a:rPr lang="it-IT" b="1" dirty="0"/>
              <a:t>Talebani</a:t>
            </a:r>
            <a:r>
              <a:rPr lang="it-IT" dirty="0"/>
              <a:t>, l’</a:t>
            </a:r>
            <a:r>
              <a:rPr lang="it-IT" b="1" dirty="0"/>
              <a:t>ISIS</a:t>
            </a:r>
            <a:r>
              <a:rPr lang="it-IT" dirty="0"/>
              <a:t> e le </a:t>
            </a:r>
            <a:r>
              <a:rPr lang="it-IT" b="1" dirty="0"/>
              <a:t>FARC</a:t>
            </a:r>
            <a:r>
              <a:rPr lang="it-IT" dirty="0"/>
              <a:t>, che si distinguono nettamente per intensità delle attività.</a:t>
            </a:r>
          </a:p>
          <a:p>
            <a:pPr marL="285750" indent="-285750">
              <a:buFont typeface="Wingdings" pitchFamily="2" charset="2"/>
              <a:buChar char="Ø"/>
            </a:pPr>
            <a:r>
              <a:rPr lang="it-IT" dirty="0"/>
              <a:t>Questo evidenzia come pochi gruppi concentrino una quota significativa degli attacchi globali.</a:t>
            </a:r>
          </a:p>
          <a:p>
            <a:endParaRPr lang="it-IT" dirty="0"/>
          </a:p>
        </p:txBody>
      </p:sp>
    </p:spTree>
    <p:extLst>
      <p:ext uri="{BB962C8B-B14F-4D97-AF65-F5344CB8AC3E}">
        <p14:creationId xmlns:p14="http://schemas.microsoft.com/office/powerpoint/2010/main" val="2441196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2000"/>
                <a:satMod val="150000"/>
                <a:lumMod val="15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3275B90-F582-8A19-1F20-A20D21563C18}"/>
              </a:ext>
            </a:extLst>
          </p:cNvPr>
          <p:cNvSpPr>
            <a:spLocks noGrp="1"/>
          </p:cNvSpPr>
          <p:nvPr>
            <p:ph type="title"/>
          </p:nvPr>
        </p:nvSpPr>
        <p:spPr>
          <a:xfrm>
            <a:off x="742950" y="618518"/>
            <a:ext cx="11064239" cy="1478570"/>
          </a:xfrm>
        </p:spPr>
        <p:txBody>
          <a:bodyPr>
            <a:normAutofit/>
          </a:bodyPr>
          <a:lstStyle/>
          <a:p>
            <a:r>
              <a:rPr lang="it-IT" b="1" dirty="0"/>
              <a:t>Top 25 gruppi terroristici per numero di vittime </a:t>
            </a:r>
            <a:endParaRPr lang="it-IT" dirty="0"/>
          </a:p>
        </p:txBody>
      </p:sp>
      <p:pic>
        <p:nvPicPr>
          <p:cNvPr id="8" name="Immagine 7" descr="Immagine che contiene testo, schermata, linea, diagramma&#10;&#10;Descrizione generata automaticamente">
            <a:extLst>
              <a:ext uri="{FF2B5EF4-FFF2-40B4-BE49-F238E27FC236}">
                <a16:creationId xmlns:a16="http://schemas.microsoft.com/office/drawing/2014/main" id="{63EBF4C9-9920-9C98-CE12-1DD427CAFE66}"/>
              </a:ext>
            </a:extLst>
          </p:cNvPr>
          <p:cNvPicPr>
            <a:picLocks noChangeAspect="1"/>
          </p:cNvPicPr>
          <p:nvPr/>
        </p:nvPicPr>
        <p:blipFill>
          <a:blip r:embed="rId3"/>
          <a:stretch>
            <a:fillRect/>
          </a:stretch>
        </p:blipFill>
        <p:spPr>
          <a:xfrm>
            <a:off x="429324" y="2471349"/>
            <a:ext cx="5666676" cy="2790837"/>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9" name="Content Placeholder 8">
            <a:extLst>
              <a:ext uri="{FF2B5EF4-FFF2-40B4-BE49-F238E27FC236}">
                <a16:creationId xmlns:a16="http://schemas.microsoft.com/office/drawing/2014/main" id="{0F8394D6-9B07-EF07-08BF-60D516FE7B6E}"/>
              </a:ext>
            </a:extLst>
          </p:cNvPr>
          <p:cNvSpPr>
            <a:spLocks noGrp="1"/>
          </p:cNvSpPr>
          <p:nvPr>
            <p:ph idx="1"/>
          </p:nvPr>
        </p:nvSpPr>
        <p:spPr>
          <a:xfrm>
            <a:off x="6336727" y="2249487"/>
            <a:ext cx="4710683" cy="3541714"/>
          </a:xfrm>
        </p:spPr>
        <p:txBody>
          <a:bodyPr>
            <a:normAutofit/>
          </a:bodyPr>
          <a:lstStyle/>
          <a:p>
            <a:pPr>
              <a:lnSpc>
                <a:spcPct val="110000"/>
              </a:lnSpc>
            </a:pPr>
            <a:r>
              <a:rPr lang="it-IT" sz="1700"/>
              <a:t>Il grafico a linee orizzontali mette in evidenza i gruppi terroristici responsabili del maggior numero di vittime a livello globale.</a:t>
            </a:r>
          </a:p>
          <a:p>
            <a:pPr>
              <a:lnSpc>
                <a:spcPct val="110000"/>
              </a:lnSpc>
            </a:pPr>
            <a:r>
              <a:rPr lang="it-IT" sz="1700"/>
              <a:t>Spiccano organizzazioni come </a:t>
            </a:r>
            <a:r>
              <a:rPr lang="it-IT" sz="1700" b="1"/>
              <a:t>ISIS</a:t>
            </a:r>
            <a:r>
              <a:rPr lang="it-IT" sz="1700"/>
              <a:t>, </a:t>
            </a:r>
            <a:r>
              <a:rPr lang="it-IT" sz="1700" b="1"/>
              <a:t>Al-</a:t>
            </a:r>
            <a:r>
              <a:rPr lang="it-IT" sz="1700" b="1" err="1"/>
              <a:t>Qaida</a:t>
            </a:r>
            <a:r>
              <a:rPr lang="it-IT" sz="1700"/>
              <a:t> e </a:t>
            </a:r>
            <a:r>
              <a:rPr lang="it-IT" sz="1700" b="1"/>
              <a:t>Boko Haram</a:t>
            </a:r>
            <a:r>
              <a:rPr lang="it-IT" sz="1700"/>
              <a:t>, che hanno causato un impatto umano particolarmente elevato rispetto agli altri gruppi.</a:t>
            </a:r>
          </a:p>
          <a:p>
            <a:pPr>
              <a:lnSpc>
                <a:spcPct val="110000"/>
              </a:lnSpc>
            </a:pPr>
            <a:r>
              <a:rPr lang="it-IT" sz="1700"/>
              <a:t>Questo mostra come, oltre alla frequenza degli attacchi, ci siano organizzazioni che si distinguono per la loro estrema letalità.</a:t>
            </a:r>
          </a:p>
          <a:p>
            <a:pPr marL="0" indent="0">
              <a:lnSpc>
                <a:spcPct val="110000"/>
              </a:lnSpc>
              <a:buNone/>
            </a:pPr>
            <a:endParaRPr lang="en-US" sz="1700"/>
          </a:p>
        </p:txBody>
      </p:sp>
    </p:spTree>
    <p:extLst>
      <p:ext uri="{BB962C8B-B14F-4D97-AF65-F5344CB8AC3E}">
        <p14:creationId xmlns:p14="http://schemas.microsoft.com/office/powerpoint/2010/main" val="2706417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2000"/>
                <a:satMod val="150000"/>
                <a:lumMod val="15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645B0A9-A538-67CD-47EC-0B72E71B5640}"/>
              </a:ext>
            </a:extLst>
          </p:cNvPr>
          <p:cNvSpPr>
            <a:spLocks noGrp="1"/>
          </p:cNvSpPr>
          <p:nvPr>
            <p:ph type="title"/>
          </p:nvPr>
        </p:nvSpPr>
        <p:spPr>
          <a:xfrm>
            <a:off x="1141413" y="618518"/>
            <a:ext cx="9905998" cy="1478570"/>
          </a:xfrm>
        </p:spPr>
        <p:txBody>
          <a:bodyPr>
            <a:normAutofit/>
          </a:bodyPr>
          <a:lstStyle/>
          <a:p>
            <a:r>
              <a:rPr lang="it-IT" b="1" dirty="0"/>
              <a:t>Tipo di attacco più usato dai principali gruppi terroristici per decennio</a:t>
            </a:r>
          </a:p>
        </p:txBody>
      </p:sp>
      <p:pic>
        <p:nvPicPr>
          <p:cNvPr id="5" name="Segnaposto contenuto 4" descr="Immagine che contiene testo, schermata, design&#10;&#10;Descrizione generata automaticamente">
            <a:extLst>
              <a:ext uri="{FF2B5EF4-FFF2-40B4-BE49-F238E27FC236}">
                <a16:creationId xmlns:a16="http://schemas.microsoft.com/office/drawing/2014/main" id="{508FA37D-EB93-E25C-9A90-A16D36F20EA4}"/>
              </a:ext>
            </a:extLst>
          </p:cNvPr>
          <p:cNvPicPr>
            <a:picLocks noChangeAspect="1"/>
          </p:cNvPicPr>
          <p:nvPr/>
        </p:nvPicPr>
        <p:blipFill>
          <a:blip r:embed="rId3"/>
          <a:stretch>
            <a:fillRect/>
          </a:stretch>
        </p:blipFill>
        <p:spPr>
          <a:xfrm>
            <a:off x="278523" y="2434728"/>
            <a:ext cx="6058204" cy="3013955"/>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9" name="Content Placeholder 8">
            <a:extLst>
              <a:ext uri="{FF2B5EF4-FFF2-40B4-BE49-F238E27FC236}">
                <a16:creationId xmlns:a16="http://schemas.microsoft.com/office/drawing/2014/main" id="{3353DE53-BDF1-B07F-3490-AA9619165479}"/>
              </a:ext>
            </a:extLst>
          </p:cNvPr>
          <p:cNvSpPr>
            <a:spLocks noGrp="1"/>
          </p:cNvSpPr>
          <p:nvPr>
            <p:ph idx="1"/>
          </p:nvPr>
        </p:nvSpPr>
        <p:spPr>
          <a:xfrm>
            <a:off x="6336727" y="2249487"/>
            <a:ext cx="4710683" cy="3541714"/>
          </a:xfrm>
        </p:spPr>
        <p:txBody>
          <a:bodyPr>
            <a:normAutofit/>
          </a:bodyPr>
          <a:lstStyle/>
          <a:p>
            <a:pPr>
              <a:lnSpc>
                <a:spcPct val="110000"/>
              </a:lnSpc>
            </a:pPr>
            <a:r>
              <a:rPr lang="it-IT" sz="1700"/>
              <a:t>Il grafico è una </a:t>
            </a:r>
            <a:r>
              <a:rPr lang="it-IT" sz="1700" b="1" err="1"/>
              <a:t>heatmap</a:t>
            </a:r>
            <a:r>
              <a:rPr lang="it-IT" sz="1700"/>
              <a:t> che mostra come si sono evolute le strategie dei </a:t>
            </a:r>
            <a:r>
              <a:rPr lang="it-IT" sz="1700" b="1"/>
              <a:t>10 gruppi terroristici più attivi</a:t>
            </a:r>
            <a:r>
              <a:rPr lang="it-IT" sz="1700"/>
              <a:t>, indicando per ogni decennio il </a:t>
            </a:r>
            <a:r>
              <a:rPr lang="it-IT" sz="1700" b="1"/>
              <a:t>tipo di attacco più frequentemente utilizzato</a:t>
            </a:r>
            <a:r>
              <a:rPr lang="it-IT" sz="1700"/>
              <a:t>.</a:t>
            </a:r>
          </a:p>
          <a:p>
            <a:pPr>
              <a:lnSpc>
                <a:spcPct val="110000"/>
              </a:lnSpc>
            </a:pPr>
            <a:r>
              <a:rPr lang="it-IT" sz="1700"/>
              <a:t>Si nota come alcuni gruppi mantengano tattiche costanti, mentre altri variano approccio nel tempo.</a:t>
            </a:r>
          </a:p>
          <a:p>
            <a:pPr>
              <a:lnSpc>
                <a:spcPct val="110000"/>
              </a:lnSpc>
            </a:pPr>
            <a:r>
              <a:rPr lang="it-IT" sz="1700"/>
              <a:t>Permette di visualizzare a colpo d’occhio la diversificazione o la stabilità delle modalità operative delle principali organizzazioni terroristiche.</a:t>
            </a:r>
          </a:p>
          <a:p>
            <a:pPr>
              <a:lnSpc>
                <a:spcPct val="110000"/>
              </a:lnSpc>
            </a:pPr>
            <a:endParaRPr lang="en-US" sz="1700"/>
          </a:p>
        </p:txBody>
      </p:sp>
    </p:spTree>
    <p:extLst>
      <p:ext uri="{BB962C8B-B14F-4D97-AF65-F5344CB8AC3E}">
        <p14:creationId xmlns:p14="http://schemas.microsoft.com/office/powerpoint/2010/main" val="99410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2000"/>
                <a:satMod val="150000"/>
                <a:lumMod val="15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85A9468-C8EF-ACD8-E998-51B70BC5741D}"/>
              </a:ext>
            </a:extLst>
          </p:cNvPr>
          <p:cNvSpPr>
            <a:spLocks noGrp="1"/>
          </p:cNvSpPr>
          <p:nvPr>
            <p:ph type="title"/>
          </p:nvPr>
        </p:nvSpPr>
        <p:spPr>
          <a:xfrm>
            <a:off x="1141412" y="177454"/>
            <a:ext cx="9905998" cy="1478570"/>
          </a:xfrm>
        </p:spPr>
        <p:txBody>
          <a:bodyPr>
            <a:normAutofit/>
          </a:bodyPr>
          <a:lstStyle/>
          <a:p>
            <a:pPr algn="ctr"/>
            <a:r>
              <a:rPr lang="it-IT" b="1" dirty="0"/>
              <a:t>FOCUS </a:t>
            </a:r>
            <a:r>
              <a:rPr lang="it-IT" b="1" dirty="0" err="1"/>
              <a:t>Sull’europa</a:t>
            </a:r>
            <a:endParaRPr lang="it-IT" b="1" dirty="0"/>
          </a:p>
        </p:txBody>
      </p:sp>
      <p:sp>
        <p:nvSpPr>
          <p:cNvPr id="9" name="Content Placeholder 8">
            <a:extLst>
              <a:ext uri="{FF2B5EF4-FFF2-40B4-BE49-F238E27FC236}">
                <a16:creationId xmlns:a16="http://schemas.microsoft.com/office/drawing/2014/main" id="{5FE1E991-3E33-E444-15AE-8FA6403C45DC}"/>
              </a:ext>
            </a:extLst>
          </p:cNvPr>
          <p:cNvSpPr>
            <a:spLocks noGrp="1"/>
          </p:cNvSpPr>
          <p:nvPr>
            <p:ph idx="1"/>
          </p:nvPr>
        </p:nvSpPr>
        <p:spPr>
          <a:xfrm>
            <a:off x="6336727" y="1869828"/>
            <a:ext cx="4710683" cy="3541714"/>
          </a:xfrm>
        </p:spPr>
        <p:txBody>
          <a:bodyPr>
            <a:normAutofit fontScale="92500" lnSpcReduction="20000"/>
          </a:bodyPr>
          <a:lstStyle/>
          <a:p>
            <a:r>
              <a:rPr lang="it-IT" sz="1500" dirty="0"/>
              <a:t>Il grafico è un </a:t>
            </a:r>
            <a:r>
              <a:rPr lang="it-IT" sz="1500" b="1" dirty="0"/>
              <a:t>bar plot orizzontale</a:t>
            </a:r>
            <a:r>
              <a:rPr lang="it-IT" sz="1500" dirty="0"/>
              <a:t> che mostra i </a:t>
            </a:r>
            <a:r>
              <a:rPr lang="it-IT" sz="1500" b="1" dirty="0"/>
              <a:t>15 paesi europei con il maggior numero di vittime (morti e feriti)</a:t>
            </a:r>
            <a:r>
              <a:rPr lang="it-IT" sz="1500" dirty="0"/>
              <a:t> dovute ad attacchi terroristici.</a:t>
            </a:r>
          </a:p>
          <a:p>
            <a:r>
              <a:rPr lang="it-IT" sz="1500" b="1" dirty="0"/>
              <a:t>Turchia</a:t>
            </a:r>
            <a:r>
              <a:rPr lang="it-IT" sz="1500" dirty="0"/>
              <a:t> e </a:t>
            </a:r>
            <a:r>
              <a:rPr lang="it-IT" sz="1500" b="1" dirty="0"/>
              <a:t>Russia</a:t>
            </a:r>
            <a:r>
              <a:rPr lang="it-IT" sz="1500" dirty="0"/>
              <a:t>: oltre 10.000 vittime, i più colpiti in Europa.</a:t>
            </a:r>
          </a:p>
          <a:p>
            <a:r>
              <a:rPr lang="it-IT" sz="1500" b="1" dirty="0"/>
              <a:t>UK</a:t>
            </a:r>
            <a:r>
              <a:rPr lang="it-IT" sz="1500" dirty="0"/>
              <a:t>, </a:t>
            </a:r>
            <a:r>
              <a:rPr lang="it-IT" sz="1500" b="1" dirty="0"/>
              <a:t>Spagna</a:t>
            </a:r>
            <a:r>
              <a:rPr lang="it-IT" sz="1500" dirty="0"/>
              <a:t>,  </a:t>
            </a:r>
            <a:r>
              <a:rPr lang="it-IT" sz="1500" b="1" dirty="0"/>
              <a:t>Ucraina</a:t>
            </a:r>
            <a:r>
              <a:rPr lang="it-IT" sz="1500" dirty="0"/>
              <a:t>: impatti significativi legati a conflitti interni.</a:t>
            </a:r>
          </a:p>
          <a:p>
            <a:r>
              <a:rPr lang="it-IT" sz="1500" b="1" dirty="0"/>
              <a:t>Italia</a:t>
            </a:r>
            <a:r>
              <a:rPr lang="it-IT" sz="1500" dirty="0"/>
              <a:t>, </a:t>
            </a:r>
            <a:r>
              <a:rPr lang="it-IT" sz="1500" b="1" dirty="0"/>
              <a:t>Grecia</a:t>
            </a:r>
            <a:r>
              <a:rPr lang="it-IT" sz="1500" dirty="0"/>
              <a:t>, </a:t>
            </a:r>
            <a:r>
              <a:rPr lang="it-IT" sz="1500" b="1" dirty="0"/>
              <a:t>Germania</a:t>
            </a:r>
            <a:r>
              <a:rPr lang="it-IT" sz="1500" dirty="0"/>
              <a:t>: livelli intermedi, spesso per terrorismo politico.</a:t>
            </a:r>
          </a:p>
          <a:p>
            <a:r>
              <a:rPr lang="it-IT" sz="1500" dirty="0"/>
              <a:t>Paesi balcanici e centro-orientali: numeri ridotti o più episodici.</a:t>
            </a:r>
          </a:p>
          <a:p>
            <a:r>
              <a:rPr lang="it-IT" sz="1500" dirty="0"/>
              <a:t>La distribuzione riflette storia, tensioni etniche e dinamiche regionali.</a:t>
            </a:r>
          </a:p>
          <a:p>
            <a:endParaRPr lang="en-US" sz="1600" dirty="0"/>
          </a:p>
        </p:txBody>
      </p:sp>
      <p:pic>
        <p:nvPicPr>
          <p:cNvPr id="7" name="Immagine 6" descr="Immagine che contiene testo, schermata, software, Pagina Web&#10;&#10;Descrizione generata automaticamente">
            <a:extLst>
              <a:ext uri="{FF2B5EF4-FFF2-40B4-BE49-F238E27FC236}">
                <a16:creationId xmlns:a16="http://schemas.microsoft.com/office/drawing/2014/main" id="{A28400BB-F7C4-2951-2412-E6078B8F31C0}"/>
              </a:ext>
            </a:extLst>
          </p:cNvPr>
          <p:cNvPicPr>
            <a:picLocks noChangeAspect="1"/>
          </p:cNvPicPr>
          <p:nvPr/>
        </p:nvPicPr>
        <p:blipFill>
          <a:blip r:embed="rId3"/>
          <a:stretch>
            <a:fillRect/>
          </a:stretch>
        </p:blipFill>
        <p:spPr>
          <a:xfrm>
            <a:off x="374986" y="1869829"/>
            <a:ext cx="5721014" cy="3796186"/>
          </a:xfrm>
          <a:prstGeom prst="rect">
            <a:avLst/>
          </a:prstGeom>
        </p:spPr>
      </p:pic>
    </p:spTree>
    <p:extLst>
      <p:ext uri="{BB962C8B-B14F-4D97-AF65-F5344CB8AC3E}">
        <p14:creationId xmlns:p14="http://schemas.microsoft.com/office/powerpoint/2010/main" val="12480334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2000"/>
                <a:satMod val="150000"/>
                <a:lumMod val="15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ED02141-7E28-94A7-4588-269A698BDAC1}"/>
              </a:ext>
            </a:extLst>
          </p:cNvPr>
          <p:cNvSpPr>
            <a:spLocks noGrp="1"/>
          </p:cNvSpPr>
          <p:nvPr>
            <p:ph type="title"/>
          </p:nvPr>
        </p:nvSpPr>
        <p:spPr>
          <a:xfrm>
            <a:off x="6569957" y="618518"/>
            <a:ext cx="4747088" cy="1478570"/>
          </a:xfrm>
        </p:spPr>
        <p:txBody>
          <a:bodyPr>
            <a:normAutofit/>
          </a:bodyPr>
          <a:lstStyle/>
          <a:p>
            <a:r>
              <a:rPr lang="it-IT" b="1" dirty="0"/>
              <a:t>Confronto tra le top 3 </a:t>
            </a:r>
            <a:r>
              <a:rPr lang="it-IT" b="1" dirty="0" err="1"/>
              <a:t>d’europa</a:t>
            </a:r>
            <a:endParaRPr lang="it-IT" b="1" dirty="0"/>
          </a:p>
        </p:txBody>
      </p:sp>
      <p:sp>
        <p:nvSpPr>
          <p:cNvPr id="12" name="Round Diagonal Corner Rectangle 9">
            <a:extLst>
              <a:ext uri="{FF2B5EF4-FFF2-40B4-BE49-F238E27FC236}">
                <a16:creationId xmlns:a16="http://schemas.microsoft.com/office/drawing/2014/main" id="{77087EFE-29A9-4EC9-8B82-7519E2983A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4652966E-11B1-EE3A-94D5-4726EFA4305B}"/>
              </a:ext>
            </a:extLst>
          </p:cNvPr>
          <p:cNvSpPr>
            <a:spLocks noGrp="1"/>
          </p:cNvSpPr>
          <p:nvPr>
            <p:ph idx="1"/>
          </p:nvPr>
        </p:nvSpPr>
        <p:spPr>
          <a:xfrm>
            <a:off x="6569957" y="2249487"/>
            <a:ext cx="4747087" cy="3541714"/>
          </a:xfrm>
        </p:spPr>
        <p:txBody>
          <a:bodyPr>
            <a:normAutofit lnSpcReduction="10000"/>
          </a:bodyPr>
          <a:lstStyle/>
          <a:p>
            <a:r>
              <a:rPr lang="it-IT" sz="1400" dirty="0"/>
              <a:t>Il grafico a linee mostra l’</a:t>
            </a:r>
            <a:r>
              <a:rPr lang="it-IT" sz="1400" b="1" dirty="0"/>
              <a:t>andamento annuale delle vittime di attacchi terroristici</a:t>
            </a:r>
            <a:r>
              <a:rPr lang="it-IT" sz="1400" dirty="0"/>
              <a:t> (morti) nei tre paesi europei più colpiti tra il 1970 e il 2017: </a:t>
            </a:r>
            <a:r>
              <a:rPr lang="it-IT" sz="1400" b="1" dirty="0"/>
              <a:t>Turchia</a:t>
            </a:r>
            <a:r>
              <a:rPr lang="it-IT" sz="1400" dirty="0"/>
              <a:t>, </a:t>
            </a:r>
            <a:r>
              <a:rPr lang="it-IT" sz="1400" b="1" dirty="0"/>
              <a:t>Russia</a:t>
            </a:r>
            <a:r>
              <a:rPr lang="it-IT" sz="1400" dirty="0"/>
              <a:t> e </a:t>
            </a:r>
            <a:r>
              <a:rPr lang="it-IT" sz="1400" b="1" dirty="0"/>
              <a:t>Regno Unito</a:t>
            </a:r>
            <a:r>
              <a:rPr lang="it-IT" sz="1400" dirty="0"/>
              <a:t>.</a:t>
            </a:r>
          </a:p>
          <a:p>
            <a:r>
              <a:rPr lang="it-IT" sz="1400" dirty="0"/>
              <a:t>Le linee rappresentano il numero di vittime per anno, mentre la legenda indica anche la media annuale per ciascun paese.</a:t>
            </a:r>
          </a:p>
          <a:p>
            <a:r>
              <a:rPr lang="it-IT" sz="1400" b="1" dirty="0"/>
              <a:t>Turchia (rosso)</a:t>
            </a:r>
            <a:r>
              <a:rPr lang="it-IT" sz="1400" dirty="0"/>
              <a:t>: picchi molto alti e ciclici (1992-1993, 2016), indice di conflitti interni prolungati.</a:t>
            </a:r>
          </a:p>
          <a:p>
            <a:r>
              <a:rPr lang="it-IT" sz="1400" b="1" dirty="0"/>
              <a:t>Russia (giallo)</a:t>
            </a:r>
            <a:r>
              <a:rPr lang="it-IT" sz="1400" dirty="0"/>
              <a:t>: forte crescita a partire dal 1999, legata alle guerre in Cecenia e attacchi successivi.</a:t>
            </a:r>
          </a:p>
          <a:p>
            <a:r>
              <a:rPr lang="it-IT" sz="1400" b="1" dirty="0"/>
              <a:t>Regno Unito (verde)</a:t>
            </a:r>
            <a:r>
              <a:rPr lang="it-IT" sz="1400" dirty="0"/>
              <a:t>: valori elevati negli anni ‘70-’90, correlati alle tensioni in Irlanda del Nord.</a:t>
            </a:r>
          </a:p>
          <a:p>
            <a:endParaRPr lang="en-US" sz="1400" dirty="0"/>
          </a:p>
        </p:txBody>
      </p:sp>
      <p:pic>
        <p:nvPicPr>
          <p:cNvPr id="8" name="Immagine 7" descr="Immagine che contiene testo, Diagramma, linea, diagramma&#10;&#10;Descrizione generata automaticamente">
            <a:extLst>
              <a:ext uri="{FF2B5EF4-FFF2-40B4-BE49-F238E27FC236}">
                <a16:creationId xmlns:a16="http://schemas.microsoft.com/office/drawing/2014/main" id="{D568CAC5-E08B-6E39-1C33-2A52AFBBDA69}"/>
              </a:ext>
            </a:extLst>
          </p:cNvPr>
          <p:cNvPicPr>
            <a:picLocks noChangeAspect="1"/>
          </p:cNvPicPr>
          <p:nvPr/>
        </p:nvPicPr>
        <p:blipFill>
          <a:blip r:embed="rId3"/>
          <a:stretch>
            <a:fillRect/>
          </a:stretch>
        </p:blipFill>
        <p:spPr>
          <a:xfrm>
            <a:off x="798950" y="1798112"/>
            <a:ext cx="5263211" cy="3068157"/>
          </a:xfrm>
          <a:prstGeom prst="rect">
            <a:avLst/>
          </a:prstGeom>
        </p:spPr>
      </p:pic>
    </p:spTree>
    <p:extLst>
      <p:ext uri="{BB962C8B-B14F-4D97-AF65-F5344CB8AC3E}">
        <p14:creationId xmlns:p14="http://schemas.microsoft.com/office/powerpoint/2010/main" val="1161690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2000"/>
                <a:satMod val="150000"/>
                <a:lumMod val="15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0D831E6-E2C7-8749-7AED-FD1E9888243E}"/>
              </a:ext>
            </a:extLst>
          </p:cNvPr>
          <p:cNvSpPr>
            <a:spLocks noGrp="1"/>
          </p:cNvSpPr>
          <p:nvPr>
            <p:ph type="title"/>
          </p:nvPr>
        </p:nvSpPr>
        <p:spPr>
          <a:xfrm>
            <a:off x="1141413" y="618518"/>
            <a:ext cx="9905998" cy="1478570"/>
          </a:xfrm>
        </p:spPr>
        <p:txBody>
          <a:bodyPr>
            <a:normAutofit/>
          </a:bodyPr>
          <a:lstStyle/>
          <a:p>
            <a:pPr algn="ctr"/>
            <a:r>
              <a:rPr lang="it-IT" b="1" dirty="0"/>
              <a:t>Principali gruppi terroristici in Europa </a:t>
            </a:r>
          </a:p>
        </p:txBody>
      </p:sp>
      <p:sp>
        <p:nvSpPr>
          <p:cNvPr id="13" name="Content Placeholder 12">
            <a:extLst>
              <a:ext uri="{FF2B5EF4-FFF2-40B4-BE49-F238E27FC236}">
                <a16:creationId xmlns:a16="http://schemas.microsoft.com/office/drawing/2014/main" id="{A61D6D7C-22F0-4093-5E91-18B5E2B32818}"/>
              </a:ext>
            </a:extLst>
          </p:cNvPr>
          <p:cNvSpPr>
            <a:spLocks noGrp="1"/>
          </p:cNvSpPr>
          <p:nvPr>
            <p:ph idx="1"/>
          </p:nvPr>
        </p:nvSpPr>
        <p:spPr>
          <a:xfrm>
            <a:off x="6204479" y="2249486"/>
            <a:ext cx="4844521" cy="3989995"/>
          </a:xfrm>
        </p:spPr>
        <p:txBody>
          <a:bodyPr anchor="t">
            <a:normAutofit/>
          </a:bodyPr>
          <a:lstStyle/>
          <a:p>
            <a:r>
              <a:rPr lang="it-IT" sz="1400" b="1" dirty="0"/>
              <a:t>Grafico a barre verticali</a:t>
            </a:r>
            <a:r>
              <a:rPr lang="it-IT" sz="1400" dirty="0"/>
              <a:t> (con scala di colore da verde a rosso) che evidenzia i gruppi responsabili del maggior numero di attacchi.</a:t>
            </a:r>
          </a:p>
          <a:p>
            <a:r>
              <a:rPr lang="it-IT" sz="1400" dirty="0"/>
              <a:t>La maggior parte degli attacchi è attribuita a gruppi </a:t>
            </a:r>
            <a:r>
              <a:rPr lang="it-IT" sz="1400" b="1" dirty="0"/>
              <a:t>“</a:t>
            </a:r>
            <a:r>
              <a:rPr lang="it-IT" sz="1400" b="1" dirty="0" err="1"/>
              <a:t>Unknown</a:t>
            </a:r>
            <a:r>
              <a:rPr lang="it-IT" sz="1400" b="1" dirty="0"/>
              <a:t>”</a:t>
            </a:r>
            <a:r>
              <a:rPr lang="it-IT" sz="1400" dirty="0"/>
              <a:t>, segno di difficoltà storiche nell’identificazione dei responsabili</a:t>
            </a:r>
            <a:r>
              <a:rPr lang="it-IT" sz="1100" dirty="0"/>
              <a:t>.</a:t>
            </a:r>
          </a:p>
          <a:p>
            <a:r>
              <a:rPr lang="it-IT" sz="1400" dirty="0"/>
              <a:t>Tra i gruppi noti emergono: </a:t>
            </a:r>
            <a:r>
              <a:rPr lang="it-IT" sz="1400" b="1" dirty="0"/>
              <a:t>IRA</a:t>
            </a:r>
            <a:r>
              <a:rPr lang="it-IT" sz="1400" dirty="0"/>
              <a:t> (Irlanda del Nord), </a:t>
            </a:r>
            <a:r>
              <a:rPr lang="it-IT" sz="1400" b="1" dirty="0"/>
              <a:t>PKK</a:t>
            </a:r>
            <a:r>
              <a:rPr lang="it-IT" sz="1400" dirty="0"/>
              <a:t> (Turchia), </a:t>
            </a:r>
            <a:r>
              <a:rPr lang="it-IT" sz="1400" b="1" dirty="0"/>
              <a:t>ETA</a:t>
            </a:r>
            <a:r>
              <a:rPr lang="it-IT" sz="1400" dirty="0"/>
              <a:t> (Spagna), </a:t>
            </a:r>
            <a:r>
              <a:rPr lang="it-IT" sz="1400" b="1" dirty="0"/>
              <a:t>FLNC</a:t>
            </a:r>
            <a:r>
              <a:rPr lang="it-IT" sz="1400" dirty="0"/>
              <a:t> (Corsica).</a:t>
            </a:r>
          </a:p>
          <a:p>
            <a:r>
              <a:rPr lang="it-IT" sz="1400" dirty="0"/>
              <a:t>Prevalgono movimenti </a:t>
            </a:r>
            <a:r>
              <a:rPr lang="it-IT" sz="1400" b="1" dirty="0"/>
              <a:t>separatisti ed </a:t>
            </a:r>
            <a:r>
              <a:rPr lang="it-IT" sz="1400" b="1" dirty="0" err="1"/>
              <a:t>etno</a:t>
            </a:r>
            <a:r>
              <a:rPr lang="it-IT" sz="1400" b="1" dirty="0"/>
              <a:t>-nazionalisti</a:t>
            </a:r>
            <a:r>
              <a:rPr lang="it-IT" sz="1400" dirty="0"/>
              <a:t> rispetto a reti jihadiste.</a:t>
            </a:r>
          </a:p>
          <a:p>
            <a:r>
              <a:rPr lang="it-IT" sz="1400" dirty="0"/>
              <a:t>Il terrorismo in Europa tra 1970 e 2017 è legato principalmente a </a:t>
            </a:r>
            <a:r>
              <a:rPr lang="it-IT" sz="1400" b="1" dirty="0"/>
              <a:t>conflitti interni e rivendicazioni locali</a:t>
            </a:r>
            <a:r>
              <a:rPr lang="it-IT" sz="1400" dirty="0"/>
              <a:t>, più che a fenomeni globali.</a:t>
            </a:r>
          </a:p>
          <a:p>
            <a:endParaRPr lang="en-US" sz="1400" dirty="0"/>
          </a:p>
        </p:txBody>
      </p:sp>
      <p:pic>
        <p:nvPicPr>
          <p:cNvPr id="4" name="Immagine 3" descr="Immagine che contiene testo, schermata, linea, diagramma&#10;&#10;Descrizione generata automaticamente">
            <a:extLst>
              <a:ext uri="{FF2B5EF4-FFF2-40B4-BE49-F238E27FC236}">
                <a16:creationId xmlns:a16="http://schemas.microsoft.com/office/drawing/2014/main" id="{4BA7B0DD-017C-5AD8-7A7F-336332C1F980}"/>
              </a:ext>
            </a:extLst>
          </p:cNvPr>
          <p:cNvPicPr>
            <a:picLocks noChangeAspect="1"/>
          </p:cNvPicPr>
          <p:nvPr/>
        </p:nvPicPr>
        <p:blipFill>
          <a:blip r:embed="rId3"/>
          <a:stretch>
            <a:fillRect/>
          </a:stretch>
        </p:blipFill>
        <p:spPr>
          <a:xfrm>
            <a:off x="429789" y="2428241"/>
            <a:ext cx="5774690" cy="3346082"/>
          </a:xfrm>
          <a:prstGeom prst="rect">
            <a:avLst/>
          </a:prstGeom>
        </p:spPr>
      </p:pic>
    </p:spTree>
    <p:extLst>
      <p:ext uri="{BB962C8B-B14F-4D97-AF65-F5344CB8AC3E}">
        <p14:creationId xmlns:p14="http://schemas.microsoft.com/office/powerpoint/2010/main" val="16092749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2000"/>
                <a:satMod val="150000"/>
                <a:lumMod val="15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1604DE2-470C-29F0-3F1C-36893BE8E4D4}"/>
              </a:ext>
            </a:extLst>
          </p:cNvPr>
          <p:cNvSpPr>
            <a:spLocks noGrp="1"/>
          </p:cNvSpPr>
          <p:nvPr>
            <p:ph type="title"/>
          </p:nvPr>
        </p:nvSpPr>
        <p:spPr>
          <a:xfrm>
            <a:off x="1143001" y="330789"/>
            <a:ext cx="9905998" cy="1478570"/>
          </a:xfrm>
        </p:spPr>
        <p:txBody>
          <a:bodyPr>
            <a:normAutofit/>
          </a:bodyPr>
          <a:lstStyle/>
          <a:p>
            <a:pPr algn="ctr"/>
            <a:r>
              <a:rPr lang="it-IT" b="1" dirty="0"/>
              <a:t>La strage di </a:t>
            </a:r>
            <a:r>
              <a:rPr lang="it-IT" b="1" dirty="0" err="1"/>
              <a:t>beslan</a:t>
            </a:r>
            <a:r>
              <a:rPr lang="it-IT" b="1" dirty="0"/>
              <a:t> (2004)</a:t>
            </a:r>
          </a:p>
        </p:txBody>
      </p:sp>
      <p:pic>
        <p:nvPicPr>
          <p:cNvPr id="5" name="Immagine 4" descr="Immagine che contiene mappa, testo&#10;&#10;Descrizione generata automaticamente">
            <a:extLst>
              <a:ext uri="{FF2B5EF4-FFF2-40B4-BE49-F238E27FC236}">
                <a16:creationId xmlns:a16="http://schemas.microsoft.com/office/drawing/2014/main" id="{6AB1E89A-1356-409C-7CBA-9947B8307BE2}"/>
              </a:ext>
            </a:extLst>
          </p:cNvPr>
          <p:cNvPicPr>
            <a:picLocks noChangeAspect="1"/>
          </p:cNvPicPr>
          <p:nvPr/>
        </p:nvPicPr>
        <p:blipFill>
          <a:blip r:embed="rId3"/>
          <a:stretch>
            <a:fillRect/>
          </a:stretch>
        </p:blipFill>
        <p:spPr>
          <a:xfrm>
            <a:off x="628367" y="1809359"/>
            <a:ext cx="4406212" cy="2614351"/>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
        <p:nvSpPr>
          <p:cNvPr id="3" name="Segnaposto contenuto 2">
            <a:extLst>
              <a:ext uri="{FF2B5EF4-FFF2-40B4-BE49-F238E27FC236}">
                <a16:creationId xmlns:a16="http://schemas.microsoft.com/office/drawing/2014/main" id="{92A3DD22-EF5F-DDE4-C4C0-336B07F9E86E}"/>
              </a:ext>
            </a:extLst>
          </p:cNvPr>
          <p:cNvSpPr>
            <a:spLocks noGrp="1"/>
          </p:cNvSpPr>
          <p:nvPr>
            <p:ph idx="1"/>
          </p:nvPr>
        </p:nvSpPr>
        <p:spPr>
          <a:xfrm>
            <a:off x="5373246" y="1797931"/>
            <a:ext cx="6012832" cy="3989995"/>
          </a:xfrm>
        </p:spPr>
        <p:txBody>
          <a:bodyPr>
            <a:noAutofit/>
          </a:bodyPr>
          <a:lstStyle/>
          <a:p>
            <a:pPr>
              <a:lnSpc>
                <a:spcPct val="110000"/>
              </a:lnSpc>
              <a:buFont typeface="Wingdings" pitchFamily="2" charset="2"/>
              <a:buChar char="Ø"/>
            </a:pPr>
            <a:r>
              <a:rPr lang="it-IT" sz="1800" dirty="0"/>
              <a:t> Il contesto:</a:t>
            </a:r>
          </a:p>
          <a:p>
            <a:pPr lvl="1">
              <a:lnSpc>
                <a:spcPct val="110000"/>
              </a:lnSpc>
            </a:pPr>
            <a:r>
              <a:rPr lang="it-IT" sz="1800" b="1" dirty="0"/>
              <a:t>Il 1º settembre 2004</a:t>
            </a:r>
            <a:r>
              <a:rPr lang="it-IT" sz="1800" dirty="0"/>
              <a:t>, oltre 30 guerriglieri ceceni e ingusci fanno irruzione nella scuola n. 1 di Beslan, in Ossezia del Nord (Russia), durante la cerimonia di apertura dell’anno scolastico.</a:t>
            </a:r>
          </a:p>
          <a:p>
            <a:pPr lvl="1">
              <a:lnSpc>
                <a:spcPct val="110000"/>
              </a:lnSpc>
            </a:pPr>
            <a:r>
              <a:rPr lang="it-IT" sz="1800" dirty="0"/>
              <a:t>Vengono prese in ostaggio più di </a:t>
            </a:r>
            <a:r>
              <a:rPr lang="it-IT" sz="1800" b="1" dirty="0"/>
              <a:t>1.100 persone</a:t>
            </a:r>
            <a:r>
              <a:rPr lang="it-IT" sz="1800" dirty="0"/>
              <a:t>, tra cui moltissimi bambini.</a:t>
            </a:r>
          </a:p>
          <a:p>
            <a:pPr>
              <a:lnSpc>
                <a:spcPct val="110000"/>
              </a:lnSpc>
              <a:buFont typeface="Wingdings" pitchFamily="2" charset="2"/>
              <a:buChar char="Ø"/>
            </a:pPr>
            <a:r>
              <a:rPr lang="it-IT" sz="1800" dirty="0"/>
              <a:t> Lo sviluppo dell’attacco:</a:t>
            </a:r>
          </a:p>
          <a:p>
            <a:pPr lvl="1">
              <a:lnSpc>
                <a:spcPct val="110000"/>
              </a:lnSpc>
            </a:pPr>
            <a:r>
              <a:rPr lang="it-IT" sz="1800" dirty="0"/>
              <a:t>L’assedio dura </a:t>
            </a:r>
            <a:r>
              <a:rPr lang="it-IT" sz="1800" b="1" dirty="0"/>
              <a:t>3 giorni</a:t>
            </a:r>
            <a:r>
              <a:rPr lang="it-IT" sz="1800" dirty="0"/>
              <a:t>: i terroristi posizionano esplosivi nella palestra e nei corridoi, trattengono ostaggi senza cibo né acqua, e impediscono ai medici di intervenire.</a:t>
            </a:r>
          </a:p>
          <a:p>
            <a:pPr lvl="1">
              <a:lnSpc>
                <a:spcPct val="110000"/>
              </a:lnSpc>
            </a:pPr>
            <a:r>
              <a:rPr lang="it-IT" sz="1800" dirty="0"/>
              <a:t>Il </a:t>
            </a:r>
            <a:r>
              <a:rPr lang="it-IT" sz="1800" b="1" dirty="0"/>
              <a:t>3 settembre</a:t>
            </a:r>
            <a:r>
              <a:rPr lang="it-IT" sz="1800" dirty="0"/>
              <a:t>, dopo una violenta esplosione e un caotico assalto delle forze speciali russe, l’operazione si conclude in un bagno di sangue.</a:t>
            </a:r>
          </a:p>
          <a:p>
            <a:pPr lvl="1">
              <a:lnSpc>
                <a:spcPct val="110000"/>
              </a:lnSpc>
              <a:buFont typeface="Courier New" panose="02070309020205020404" pitchFamily="49" charset="0"/>
              <a:buChar char="o"/>
            </a:pPr>
            <a:endParaRPr lang="it-IT" sz="1800" dirty="0"/>
          </a:p>
        </p:txBody>
      </p:sp>
    </p:spTree>
    <p:extLst>
      <p:ext uri="{BB962C8B-B14F-4D97-AF65-F5344CB8AC3E}">
        <p14:creationId xmlns:p14="http://schemas.microsoft.com/office/powerpoint/2010/main" val="2008136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2000"/>
                <a:satMod val="150000"/>
                <a:lumMod val="150000"/>
              </a:schemeClr>
            </a:duotone>
          </a:blip>
          <a:stretch/>
        </a:blip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2CE7B8CB-7030-4C44-A347-6FA2CCF778A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3" name="Rectangle 12">
              <a:extLst>
                <a:ext uri="{FF2B5EF4-FFF2-40B4-BE49-F238E27FC236}">
                  <a16:creationId xmlns:a16="http://schemas.microsoft.com/office/drawing/2014/main" id="{E740ABBC-AFEA-449C-8E1C-C7E3B6386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a:extLst>
                <a:ext uri="{FF2B5EF4-FFF2-40B4-BE49-F238E27FC236}">
                  <a16:creationId xmlns:a16="http://schemas.microsoft.com/office/drawing/2014/main" id="{AFBF5B3D-5AEE-4236-BFA6-5C4AEC23872D}"/>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sp>
        <p:nvSpPr>
          <p:cNvPr id="2" name="Titolo 1">
            <a:extLst>
              <a:ext uri="{FF2B5EF4-FFF2-40B4-BE49-F238E27FC236}">
                <a16:creationId xmlns:a16="http://schemas.microsoft.com/office/drawing/2014/main" id="{6F3D1A5E-EA01-D133-BC9B-1F560C3C1F2E}"/>
              </a:ext>
            </a:extLst>
          </p:cNvPr>
          <p:cNvSpPr>
            <a:spLocks noGrp="1"/>
          </p:cNvSpPr>
          <p:nvPr>
            <p:ph type="title"/>
          </p:nvPr>
        </p:nvSpPr>
        <p:spPr>
          <a:xfrm>
            <a:off x="4996697" y="618518"/>
            <a:ext cx="6050713" cy="1478570"/>
          </a:xfrm>
        </p:spPr>
        <p:txBody>
          <a:bodyPr>
            <a:normAutofit/>
          </a:bodyPr>
          <a:lstStyle/>
          <a:p>
            <a:r>
              <a:rPr lang="it-IT" b="1" dirty="0"/>
              <a:t>LA strage di </a:t>
            </a:r>
            <a:r>
              <a:rPr lang="it-IT" b="1" dirty="0" err="1"/>
              <a:t>beslan</a:t>
            </a:r>
            <a:r>
              <a:rPr lang="it-IT" b="1" dirty="0"/>
              <a:t> (2004)</a:t>
            </a:r>
          </a:p>
        </p:txBody>
      </p:sp>
      <p:pic>
        <p:nvPicPr>
          <p:cNvPr id="7" name="Immagine 6" descr="Immagine che contiene Viso umano, persona, edificio, negozio&#10;&#10;Descrizione generata automaticamente">
            <a:extLst>
              <a:ext uri="{FF2B5EF4-FFF2-40B4-BE49-F238E27FC236}">
                <a16:creationId xmlns:a16="http://schemas.microsoft.com/office/drawing/2014/main" id="{5A2B2372-A666-9BFA-89E1-5793449316A9}"/>
              </a:ext>
            </a:extLst>
          </p:cNvPr>
          <p:cNvPicPr>
            <a:picLocks noChangeAspect="1"/>
          </p:cNvPicPr>
          <p:nvPr/>
        </p:nvPicPr>
        <p:blipFill>
          <a:blip r:embed="rId4"/>
          <a:srcRect r="49305"/>
          <a:stretch>
            <a:fillRect/>
          </a:stretch>
        </p:blipFill>
        <p:spPr>
          <a:xfrm>
            <a:off x="-5597" y="10"/>
            <a:ext cx="4635583" cy="6857990"/>
          </a:xfrm>
          <a:prstGeom prst="rect">
            <a:avLst/>
          </a:prstGeom>
        </p:spPr>
      </p:pic>
      <p:grpSp>
        <p:nvGrpSpPr>
          <p:cNvPr id="16" name="Group 15">
            <a:extLst>
              <a:ext uri="{FF2B5EF4-FFF2-40B4-BE49-F238E27FC236}">
                <a16:creationId xmlns:a16="http://schemas.microsoft.com/office/drawing/2014/main" id="{A04AEADF-A4CA-445B-9E98-53DCB52484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 name="Rectangle 16">
              <a:extLst>
                <a:ext uri="{FF2B5EF4-FFF2-40B4-BE49-F238E27FC236}">
                  <a16:creationId xmlns:a16="http://schemas.microsoft.com/office/drawing/2014/main" id="{437A39CC-AE12-4560-BB15-103BC6BCBA6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it-IT"/>
            </a:p>
          </p:txBody>
        </p:sp>
        <p:sp>
          <p:nvSpPr>
            <p:cNvPr id="18" name="Freeform 6">
              <a:extLst>
                <a:ext uri="{FF2B5EF4-FFF2-40B4-BE49-F238E27FC236}">
                  <a16:creationId xmlns:a16="http://schemas.microsoft.com/office/drawing/2014/main" id="{A310155B-E06E-4482-A8E4-05F9BEEC7DA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19" name="Freeform 7">
              <a:extLst>
                <a:ext uri="{FF2B5EF4-FFF2-40B4-BE49-F238E27FC236}">
                  <a16:creationId xmlns:a16="http://schemas.microsoft.com/office/drawing/2014/main" id="{0D9A6479-3823-454B-86A2-085801324FB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0" name="Rectangle 19">
              <a:extLst>
                <a:ext uri="{FF2B5EF4-FFF2-40B4-BE49-F238E27FC236}">
                  <a16:creationId xmlns:a16="http://schemas.microsoft.com/office/drawing/2014/main" id="{E7E29B83-978A-46AC-9803-D4B2259A045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it-IT"/>
            </a:p>
          </p:txBody>
        </p:sp>
        <p:sp>
          <p:nvSpPr>
            <p:cNvPr id="21" name="Freeform 9">
              <a:extLst>
                <a:ext uri="{FF2B5EF4-FFF2-40B4-BE49-F238E27FC236}">
                  <a16:creationId xmlns:a16="http://schemas.microsoft.com/office/drawing/2014/main" id="{A1EE4629-CC47-4814-9071-7D8C1025B3A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2" name="Freeform 10">
              <a:extLst>
                <a:ext uri="{FF2B5EF4-FFF2-40B4-BE49-F238E27FC236}">
                  <a16:creationId xmlns:a16="http://schemas.microsoft.com/office/drawing/2014/main" id="{6A4C72EA-CDE3-4BF7-B19B-618D0AB65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3" name="Freeform 11">
              <a:extLst>
                <a:ext uri="{FF2B5EF4-FFF2-40B4-BE49-F238E27FC236}">
                  <a16:creationId xmlns:a16="http://schemas.microsoft.com/office/drawing/2014/main" id="{959BC88C-2C4F-440A-87E6-B84FFBF92F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4" name="Freeform 12">
              <a:extLst>
                <a:ext uri="{FF2B5EF4-FFF2-40B4-BE49-F238E27FC236}">
                  <a16:creationId xmlns:a16="http://schemas.microsoft.com/office/drawing/2014/main" id="{560432CF-8C76-4CF6-AC49-38FCBD203A8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5" name="Freeform 13">
              <a:extLst>
                <a:ext uri="{FF2B5EF4-FFF2-40B4-BE49-F238E27FC236}">
                  <a16:creationId xmlns:a16="http://schemas.microsoft.com/office/drawing/2014/main" id="{DA3DAB3E-03BA-4843-86E2-2A4B1AAC34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6" name="Freeform 14">
              <a:extLst>
                <a:ext uri="{FF2B5EF4-FFF2-40B4-BE49-F238E27FC236}">
                  <a16:creationId xmlns:a16="http://schemas.microsoft.com/office/drawing/2014/main" id="{6AEEF6C3-2236-4BD2-B682-B89B7861FA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7" name="Freeform 15">
              <a:extLst>
                <a:ext uri="{FF2B5EF4-FFF2-40B4-BE49-F238E27FC236}">
                  <a16:creationId xmlns:a16="http://schemas.microsoft.com/office/drawing/2014/main" id="{D114B5DD-4530-4368-AD54-DBE1E33EDC2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8" name="Freeform 16">
              <a:extLst>
                <a:ext uri="{FF2B5EF4-FFF2-40B4-BE49-F238E27FC236}">
                  <a16:creationId xmlns:a16="http://schemas.microsoft.com/office/drawing/2014/main" id="{7D7F289E-5455-4332-B8E6-73CA4B1AEB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29" name="Freeform 17">
              <a:extLst>
                <a:ext uri="{FF2B5EF4-FFF2-40B4-BE49-F238E27FC236}">
                  <a16:creationId xmlns:a16="http://schemas.microsoft.com/office/drawing/2014/main" id="{31B8ED58-D2D6-4371-B0CF-34C8394241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0" name="Freeform 18">
              <a:extLst>
                <a:ext uri="{FF2B5EF4-FFF2-40B4-BE49-F238E27FC236}">
                  <a16:creationId xmlns:a16="http://schemas.microsoft.com/office/drawing/2014/main" id="{FF784D01-EDF3-428D-A2C3-21518A2B16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1" name="Freeform 19">
              <a:extLst>
                <a:ext uri="{FF2B5EF4-FFF2-40B4-BE49-F238E27FC236}">
                  <a16:creationId xmlns:a16="http://schemas.microsoft.com/office/drawing/2014/main" id="{F9C55DDF-735C-4405-A643-510D9DD83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2" name="Freeform 20">
              <a:extLst>
                <a:ext uri="{FF2B5EF4-FFF2-40B4-BE49-F238E27FC236}">
                  <a16:creationId xmlns:a16="http://schemas.microsoft.com/office/drawing/2014/main" id="{85459816-3EE3-488A-9E11-78710B7EDAD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3" name="Freeform 21">
              <a:extLst>
                <a:ext uri="{FF2B5EF4-FFF2-40B4-BE49-F238E27FC236}">
                  <a16:creationId xmlns:a16="http://schemas.microsoft.com/office/drawing/2014/main" id="{86929C31-B87D-4CE7-8F7D-E94F89FED0F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4" name="Freeform 22">
              <a:extLst>
                <a:ext uri="{FF2B5EF4-FFF2-40B4-BE49-F238E27FC236}">
                  <a16:creationId xmlns:a16="http://schemas.microsoft.com/office/drawing/2014/main" id="{AA6A63D9-648C-4298-AFE5-FE29864323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5" name="Freeform 23">
              <a:extLst>
                <a:ext uri="{FF2B5EF4-FFF2-40B4-BE49-F238E27FC236}">
                  <a16:creationId xmlns:a16="http://schemas.microsoft.com/office/drawing/2014/main" id="{B9A6CD14-6BA0-4DC1-9713-58BD6D716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6" name="Freeform 24">
              <a:extLst>
                <a:ext uri="{FF2B5EF4-FFF2-40B4-BE49-F238E27FC236}">
                  <a16:creationId xmlns:a16="http://schemas.microsoft.com/office/drawing/2014/main" id="{842BE913-1756-4771-9BDD-E9EA5F937D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7" name="Freeform 25">
              <a:extLst>
                <a:ext uri="{FF2B5EF4-FFF2-40B4-BE49-F238E27FC236}">
                  <a16:creationId xmlns:a16="http://schemas.microsoft.com/office/drawing/2014/main" id="{8CDB490F-6023-4A53-8387-EBCF61CE4B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8" name="Freeform 26">
              <a:extLst>
                <a:ext uri="{FF2B5EF4-FFF2-40B4-BE49-F238E27FC236}">
                  <a16:creationId xmlns:a16="http://schemas.microsoft.com/office/drawing/2014/main" id="{0BF64963-B166-4039-9356-9BC77123D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39" name="Freeform 27">
              <a:extLst>
                <a:ext uri="{FF2B5EF4-FFF2-40B4-BE49-F238E27FC236}">
                  <a16:creationId xmlns:a16="http://schemas.microsoft.com/office/drawing/2014/main" id="{D35CBE03-D3E7-40C3-90A6-1410CD876D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0" name="Freeform 28">
              <a:extLst>
                <a:ext uri="{FF2B5EF4-FFF2-40B4-BE49-F238E27FC236}">
                  <a16:creationId xmlns:a16="http://schemas.microsoft.com/office/drawing/2014/main" id="{42BE21D2-7273-4BAE-9FCD-08D9A7439F8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1" name="Freeform 29">
              <a:extLst>
                <a:ext uri="{FF2B5EF4-FFF2-40B4-BE49-F238E27FC236}">
                  <a16:creationId xmlns:a16="http://schemas.microsoft.com/office/drawing/2014/main" id="{9243ACA3-660D-4F47-A45E-4240A6585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2" name="Freeform 30">
              <a:extLst>
                <a:ext uri="{FF2B5EF4-FFF2-40B4-BE49-F238E27FC236}">
                  <a16:creationId xmlns:a16="http://schemas.microsoft.com/office/drawing/2014/main" id="{6304B585-4266-428C-B78E-557A74A63D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3" name="Freeform 31">
              <a:extLst>
                <a:ext uri="{FF2B5EF4-FFF2-40B4-BE49-F238E27FC236}">
                  <a16:creationId xmlns:a16="http://schemas.microsoft.com/office/drawing/2014/main" id="{C2532A5C-36A5-40DA-9B5A-8E003BA594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4" name="Freeform 32">
              <a:extLst>
                <a:ext uri="{FF2B5EF4-FFF2-40B4-BE49-F238E27FC236}">
                  <a16:creationId xmlns:a16="http://schemas.microsoft.com/office/drawing/2014/main" id="{3C42A587-F8EE-4DE6-A931-84B894EFE9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5" name="Rectangle 44">
              <a:extLst>
                <a:ext uri="{FF2B5EF4-FFF2-40B4-BE49-F238E27FC236}">
                  <a16:creationId xmlns:a16="http://schemas.microsoft.com/office/drawing/2014/main" id="{B9CE367E-57D7-46EC-B71B-731FAF49413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it-IT"/>
            </a:p>
          </p:txBody>
        </p:sp>
        <p:sp>
          <p:nvSpPr>
            <p:cNvPr id="46" name="Freeform 34">
              <a:extLst>
                <a:ext uri="{FF2B5EF4-FFF2-40B4-BE49-F238E27FC236}">
                  <a16:creationId xmlns:a16="http://schemas.microsoft.com/office/drawing/2014/main" id="{9E435D5C-35BF-4C30-AF6B-FE3CA0FEE2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7" name="Freeform 35">
              <a:extLst>
                <a:ext uri="{FF2B5EF4-FFF2-40B4-BE49-F238E27FC236}">
                  <a16:creationId xmlns:a16="http://schemas.microsoft.com/office/drawing/2014/main" id="{E1891917-BED5-4ACE-8D42-DF1E8AEC7B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8" name="Freeform 36">
              <a:extLst>
                <a:ext uri="{FF2B5EF4-FFF2-40B4-BE49-F238E27FC236}">
                  <a16:creationId xmlns:a16="http://schemas.microsoft.com/office/drawing/2014/main" id="{B958EF4A-FBBA-4D3E-BBF4-CB804560BD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49" name="Freeform 37">
              <a:extLst>
                <a:ext uri="{FF2B5EF4-FFF2-40B4-BE49-F238E27FC236}">
                  <a16:creationId xmlns:a16="http://schemas.microsoft.com/office/drawing/2014/main" id="{E87B3D83-C6CD-4D70-853B-C51116246B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0" name="Freeform 38">
              <a:extLst>
                <a:ext uri="{FF2B5EF4-FFF2-40B4-BE49-F238E27FC236}">
                  <a16:creationId xmlns:a16="http://schemas.microsoft.com/office/drawing/2014/main" id="{3762DC6A-7EEA-4E01-B7F7-C4976B57D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1" name="Freeform 39">
              <a:extLst>
                <a:ext uri="{FF2B5EF4-FFF2-40B4-BE49-F238E27FC236}">
                  <a16:creationId xmlns:a16="http://schemas.microsoft.com/office/drawing/2014/main" id="{4A0B68CE-208D-4F3F-997E-A146EABB07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2" name="Freeform 40">
              <a:extLst>
                <a:ext uri="{FF2B5EF4-FFF2-40B4-BE49-F238E27FC236}">
                  <a16:creationId xmlns:a16="http://schemas.microsoft.com/office/drawing/2014/main" id="{1F1AA357-28D2-497C-A87B-19AE862DD7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3" name="Freeform 41">
              <a:extLst>
                <a:ext uri="{FF2B5EF4-FFF2-40B4-BE49-F238E27FC236}">
                  <a16:creationId xmlns:a16="http://schemas.microsoft.com/office/drawing/2014/main" id="{F54047DF-8D9A-4EDA-B3DF-F8C8FF402D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4" name="Freeform 42">
              <a:extLst>
                <a:ext uri="{FF2B5EF4-FFF2-40B4-BE49-F238E27FC236}">
                  <a16:creationId xmlns:a16="http://schemas.microsoft.com/office/drawing/2014/main" id="{1A3C5C5D-AC51-4501-A726-8FAFF204CF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5" name="Freeform 43">
              <a:extLst>
                <a:ext uri="{FF2B5EF4-FFF2-40B4-BE49-F238E27FC236}">
                  <a16:creationId xmlns:a16="http://schemas.microsoft.com/office/drawing/2014/main" id="{0AB2048C-7423-48D2-AEC2-1F5D50F455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6" name="Freeform 44">
              <a:extLst>
                <a:ext uri="{FF2B5EF4-FFF2-40B4-BE49-F238E27FC236}">
                  <a16:creationId xmlns:a16="http://schemas.microsoft.com/office/drawing/2014/main" id="{0E4D7C18-263F-499D-98AC-5A21A85B5B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7" name="Rectangle 56">
              <a:extLst>
                <a:ext uri="{FF2B5EF4-FFF2-40B4-BE49-F238E27FC236}">
                  <a16:creationId xmlns:a16="http://schemas.microsoft.com/office/drawing/2014/main" id="{834959D3-C9FA-470D-966A-FAAFA0D4489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txBody>
            <a:bodyPr/>
            <a:lstStyle/>
            <a:p>
              <a:endParaRPr lang="it-IT"/>
            </a:p>
          </p:txBody>
        </p:sp>
        <p:sp>
          <p:nvSpPr>
            <p:cNvPr id="58" name="Freeform 46">
              <a:extLst>
                <a:ext uri="{FF2B5EF4-FFF2-40B4-BE49-F238E27FC236}">
                  <a16:creationId xmlns:a16="http://schemas.microsoft.com/office/drawing/2014/main" id="{32EE4EDE-7809-47D3-A629-F3809F8D6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59" name="Freeform 47">
              <a:extLst>
                <a:ext uri="{FF2B5EF4-FFF2-40B4-BE49-F238E27FC236}">
                  <a16:creationId xmlns:a16="http://schemas.microsoft.com/office/drawing/2014/main" id="{7E71B1AC-4989-4BE3-8BCF-8A2628B42C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0" name="Freeform 48">
              <a:extLst>
                <a:ext uri="{FF2B5EF4-FFF2-40B4-BE49-F238E27FC236}">
                  <a16:creationId xmlns:a16="http://schemas.microsoft.com/office/drawing/2014/main" id="{E3BF1765-E019-47F9-B4DA-831CCC0A63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1" name="Freeform 49">
              <a:extLst>
                <a:ext uri="{FF2B5EF4-FFF2-40B4-BE49-F238E27FC236}">
                  <a16:creationId xmlns:a16="http://schemas.microsoft.com/office/drawing/2014/main" id="{137327CC-4553-4D19-8A3A-B5C8A658B2B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2" name="Freeform 50">
              <a:extLst>
                <a:ext uri="{FF2B5EF4-FFF2-40B4-BE49-F238E27FC236}">
                  <a16:creationId xmlns:a16="http://schemas.microsoft.com/office/drawing/2014/main" id="{900266D9-6780-4455-9022-E1574D18D22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3" name="Freeform 51">
              <a:extLst>
                <a:ext uri="{FF2B5EF4-FFF2-40B4-BE49-F238E27FC236}">
                  <a16:creationId xmlns:a16="http://schemas.microsoft.com/office/drawing/2014/main" id="{8376D2F0-4980-4776-B109-9CC4154451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4" name="Freeform 52">
              <a:extLst>
                <a:ext uri="{FF2B5EF4-FFF2-40B4-BE49-F238E27FC236}">
                  <a16:creationId xmlns:a16="http://schemas.microsoft.com/office/drawing/2014/main" id="{629630F4-669F-4E83-9CBF-16161526DB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5" name="Freeform 53">
              <a:extLst>
                <a:ext uri="{FF2B5EF4-FFF2-40B4-BE49-F238E27FC236}">
                  <a16:creationId xmlns:a16="http://schemas.microsoft.com/office/drawing/2014/main" id="{33FF628A-1BA3-431F-8F80-822685D8CC7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6" name="Freeform 54">
              <a:extLst>
                <a:ext uri="{FF2B5EF4-FFF2-40B4-BE49-F238E27FC236}">
                  <a16:creationId xmlns:a16="http://schemas.microsoft.com/office/drawing/2014/main" id="{46F5A7DF-4DC3-466C-B3E8-9CB78D6A7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7" name="Freeform 55">
              <a:extLst>
                <a:ext uri="{FF2B5EF4-FFF2-40B4-BE49-F238E27FC236}">
                  <a16:creationId xmlns:a16="http://schemas.microsoft.com/office/drawing/2014/main" id="{25EC2936-D4BE-4326-9AEE-7657B9900D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8" name="Freeform 56">
              <a:extLst>
                <a:ext uri="{FF2B5EF4-FFF2-40B4-BE49-F238E27FC236}">
                  <a16:creationId xmlns:a16="http://schemas.microsoft.com/office/drawing/2014/main" id="{44A56C08-784A-43B4-A70C-214E21FF8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69" name="Freeform 57">
              <a:extLst>
                <a:ext uri="{FF2B5EF4-FFF2-40B4-BE49-F238E27FC236}">
                  <a16:creationId xmlns:a16="http://schemas.microsoft.com/office/drawing/2014/main" id="{0E0CE038-2628-4A1F-BCBF-C17AB73523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sp>
          <p:nvSpPr>
            <p:cNvPr id="70" name="Freeform 58">
              <a:extLst>
                <a:ext uri="{FF2B5EF4-FFF2-40B4-BE49-F238E27FC236}">
                  <a16:creationId xmlns:a16="http://schemas.microsoft.com/office/drawing/2014/main" id="{A837BC47-A267-4AE9-B35A-E8AD4733A90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txBody>
            <a:bodyPr/>
            <a:lstStyle/>
            <a:p>
              <a:endParaRPr lang="it-IT"/>
            </a:p>
          </p:txBody>
        </p:sp>
      </p:grpSp>
      <p:sp>
        <p:nvSpPr>
          <p:cNvPr id="3" name="Segnaposto contenuto 2">
            <a:extLst>
              <a:ext uri="{FF2B5EF4-FFF2-40B4-BE49-F238E27FC236}">
                <a16:creationId xmlns:a16="http://schemas.microsoft.com/office/drawing/2014/main" id="{FDB0B87F-DBAD-0D63-E30B-7F35FA4AB845}"/>
              </a:ext>
            </a:extLst>
          </p:cNvPr>
          <p:cNvSpPr>
            <a:spLocks noGrp="1"/>
          </p:cNvSpPr>
          <p:nvPr>
            <p:ph idx="1"/>
          </p:nvPr>
        </p:nvSpPr>
        <p:spPr>
          <a:xfrm>
            <a:off x="4968958" y="2238198"/>
            <a:ext cx="6078453" cy="3880380"/>
          </a:xfrm>
        </p:spPr>
        <p:txBody>
          <a:bodyPr>
            <a:normAutofit lnSpcReduction="10000"/>
          </a:bodyPr>
          <a:lstStyle/>
          <a:p>
            <a:pPr>
              <a:lnSpc>
                <a:spcPct val="110000"/>
              </a:lnSpc>
              <a:buFont typeface="Wingdings" pitchFamily="2" charset="2"/>
              <a:buChar char="Ø"/>
            </a:pPr>
            <a:r>
              <a:rPr lang="it-IT" sz="1800" dirty="0"/>
              <a:t> Bilancio umano:</a:t>
            </a:r>
          </a:p>
          <a:p>
            <a:pPr lvl="1">
              <a:lnSpc>
                <a:spcPct val="110000"/>
              </a:lnSpc>
            </a:pPr>
            <a:r>
              <a:rPr lang="it-IT" sz="1800" b="1" dirty="0"/>
              <a:t>Vittime totali:</a:t>
            </a:r>
            <a:r>
              <a:rPr lang="it-IT" sz="1800" dirty="0"/>
              <a:t> almeno </a:t>
            </a:r>
            <a:r>
              <a:rPr lang="it-IT" sz="1800" b="1" dirty="0"/>
              <a:t>334 morti</a:t>
            </a:r>
            <a:r>
              <a:rPr lang="it-IT" sz="1800" dirty="0"/>
              <a:t>, di cui </a:t>
            </a:r>
            <a:r>
              <a:rPr lang="it-IT" sz="1800" b="1" dirty="0"/>
              <a:t>186 bambini</a:t>
            </a:r>
            <a:r>
              <a:rPr lang="it-IT" sz="1800" dirty="0"/>
              <a:t>, secondo i dati ufficiali.</a:t>
            </a:r>
          </a:p>
          <a:p>
            <a:pPr lvl="1">
              <a:lnSpc>
                <a:spcPct val="110000"/>
              </a:lnSpc>
            </a:pPr>
            <a:r>
              <a:rPr lang="it-IT" sz="1800" dirty="0"/>
              <a:t>Oltre </a:t>
            </a:r>
            <a:r>
              <a:rPr lang="it-IT" sz="1800" b="1" dirty="0"/>
              <a:t>800 feriti</a:t>
            </a:r>
            <a:r>
              <a:rPr lang="it-IT" sz="1800" dirty="0"/>
              <a:t>.</a:t>
            </a:r>
          </a:p>
          <a:p>
            <a:pPr lvl="1">
              <a:lnSpc>
                <a:spcPct val="110000"/>
              </a:lnSpc>
            </a:pPr>
            <a:r>
              <a:rPr lang="it-IT" sz="1800" dirty="0"/>
              <a:t>Dal dataset emerge come sia stato </a:t>
            </a:r>
            <a:r>
              <a:rPr lang="it-IT" sz="1800" b="1" dirty="0"/>
              <a:t>l’attacco terroristico con più vittime in Europa</a:t>
            </a:r>
            <a:r>
              <a:rPr lang="it-IT" sz="1800" dirty="0"/>
              <a:t> fra il 1970 e il 2017.</a:t>
            </a:r>
          </a:p>
          <a:p>
            <a:pPr>
              <a:lnSpc>
                <a:spcPct val="110000"/>
              </a:lnSpc>
              <a:buFont typeface="Wingdings" pitchFamily="2" charset="2"/>
              <a:buChar char="Ø"/>
            </a:pPr>
            <a:r>
              <a:rPr lang="it-IT" sz="1800" dirty="0"/>
              <a:t> L’impatto:</a:t>
            </a:r>
          </a:p>
          <a:p>
            <a:pPr lvl="1">
              <a:lnSpc>
                <a:spcPct val="110000"/>
              </a:lnSpc>
            </a:pPr>
            <a:r>
              <a:rPr lang="it-IT" sz="1800" dirty="0"/>
              <a:t>L’evento ha avuto enorme risonanza internazionale, suscitando shock e indignazione.</a:t>
            </a:r>
          </a:p>
          <a:p>
            <a:pPr lvl="1">
              <a:lnSpc>
                <a:spcPct val="110000"/>
              </a:lnSpc>
            </a:pPr>
            <a:r>
              <a:rPr lang="it-IT" sz="1800" dirty="0"/>
              <a:t>In Russia ha portato a un </a:t>
            </a:r>
            <a:r>
              <a:rPr lang="it-IT" sz="1800" b="1" dirty="0"/>
              <a:t>inasprimento delle leggi antiterrorismo</a:t>
            </a:r>
            <a:r>
              <a:rPr lang="it-IT" sz="1800" dirty="0"/>
              <a:t> e un maggiore accentramento del potere nelle mani del Cremlino.</a:t>
            </a:r>
          </a:p>
          <a:p>
            <a:pPr lvl="1">
              <a:lnSpc>
                <a:spcPct val="110000"/>
              </a:lnSpc>
            </a:pPr>
            <a:endParaRPr lang="it-IT" sz="1300" dirty="0"/>
          </a:p>
          <a:p>
            <a:pPr lvl="1">
              <a:lnSpc>
                <a:spcPct val="110000"/>
              </a:lnSpc>
            </a:pPr>
            <a:endParaRPr lang="it-IT" sz="1300" dirty="0"/>
          </a:p>
          <a:p>
            <a:pPr lvl="1">
              <a:lnSpc>
                <a:spcPct val="110000"/>
              </a:lnSpc>
            </a:pPr>
            <a:endParaRPr lang="it-IT" sz="1300" dirty="0"/>
          </a:p>
        </p:txBody>
      </p:sp>
    </p:spTree>
    <p:extLst>
      <p:ext uri="{BB962C8B-B14F-4D97-AF65-F5344CB8AC3E}">
        <p14:creationId xmlns:p14="http://schemas.microsoft.com/office/powerpoint/2010/main" val="3635633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2000"/>
                <a:satMod val="150000"/>
                <a:lumMod val="15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6CF3E9-B51F-F7A9-DAB1-66D9AE5FF528}"/>
              </a:ext>
            </a:extLst>
          </p:cNvPr>
          <p:cNvSpPr>
            <a:spLocks noGrp="1"/>
          </p:cNvSpPr>
          <p:nvPr>
            <p:ph type="title"/>
          </p:nvPr>
        </p:nvSpPr>
        <p:spPr>
          <a:xfrm>
            <a:off x="1141413" y="618518"/>
            <a:ext cx="9905998" cy="1478570"/>
          </a:xfrm>
        </p:spPr>
        <p:txBody>
          <a:bodyPr>
            <a:normAutofit/>
          </a:bodyPr>
          <a:lstStyle/>
          <a:p>
            <a:pPr algn="ctr"/>
            <a:r>
              <a:rPr lang="it-IT" b="1" dirty="0"/>
              <a:t>Attacchi terroristici in Europa (1970-2017)</a:t>
            </a:r>
          </a:p>
        </p:txBody>
      </p:sp>
      <p:sp>
        <p:nvSpPr>
          <p:cNvPr id="13" name="Content Placeholder 12">
            <a:extLst>
              <a:ext uri="{FF2B5EF4-FFF2-40B4-BE49-F238E27FC236}">
                <a16:creationId xmlns:a16="http://schemas.microsoft.com/office/drawing/2014/main" id="{4F39D92D-A27C-6CCD-CE58-C55A730B1EF5}"/>
              </a:ext>
            </a:extLst>
          </p:cNvPr>
          <p:cNvSpPr>
            <a:spLocks noGrp="1"/>
          </p:cNvSpPr>
          <p:nvPr>
            <p:ph idx="1"/>
          </p:nvPr>
        </p:nvSpPr>
        <p:spPr>
          <a:xfrm>
            <a:off x="6720549" y="2226909"/>
            <a:ext cx="4710683" cy="4343224"/>
          </a:xfrm>
        </p:spPr>
        <p:txBody>
          <a:bodyPr>
            <a:normAutofit fontScale="47500" lnSpcReduction="20000"/>
          </a:bodyPr>
          <a:lstStyle/>
          <a:p>
            <a:pPr>
              <a:buFont typeface="Wingdings" pitchFamily="2" charset="2"/>
              <a:buChar char="Ø"/>
            </a:pPr>
            <a:r>
              <a:rPr lang="it-IT" sz="3300" dirty="0"/>
              <a:t>Il grafico mostra il </a:t>
            </a:r>
            <a:r>
              <a:rPr lang="it-IT" sz="3300" b="1" dirty="0"/>
              <a:t>numero di attacchi terroristici in Europa anno per anno</a:t>
            </a:r>
            <a:r>
              <a:rPr lang="it-IT" sz="3300" dirty="0"/>
              <a:t>, utilizzando un </a:t>
            </a:r>
            <a:r>
              <a:rPr lang="it-IT" sz="3300" b="1" dirty="0"/>
              <a:t>area chart con linea sovrapposta</a:t>
            </a:r>
            <a:r>
              <a:rPr lang="it-IT" sz="3300" dirty="0"/>
              <a:t> per evidenziare sia l’andamento complessivo che i dettagli puntuali. Si notano chiaramente:</a:t>
            </a:r>
          </a:p>
          <a:p>
            <a:pPr lvl="1"/>
            <a:r>
              <a:rPr lang="it-IT" sz="3300" dirty="0"/>
              <a:t>Un aumento progressivo dagli anni ‘90 in poi, con picchi marcati nei primi anni 2000 e tra il 2014-2016, legati a fenomeni come il jihadismo e le tensioni interne in alcune aree.</a:t>
            </a:r>
          </a:p>
          <a:p>
            <a:pPr lvl="1"/>
            <a:r>
              <a:rPr lang="it-IT" sz="3300" dirty="0"/>
              <a:t>Un leggero calo verso il 2017, pur restando su valori più alti rispetto agli anni ‘70-’80.</a:t>
            </a:r>
          </a:p>
          <a:p>
            <a:pPr>
              <a:buFont typeface="Wingdings" pitchFamily="2" charset="2"/>
              <a:buChar char="Ø"/>
            </a:pPr>
            <a:r>
              <a:rPr lang="it-IT" sz="3300" dirty="0"/>
              <a:t>Questo andamento riflette come il terrorismo in Europa abbia avuto ondate diverse nel tempo, spesso collegate a contesti storici e politici specifici, sottolineando l’importanza di strategie di contrasto evolute e mirate.</a:t>
            </a:r>
          </a:p>
          <a:p>
            <a:endParaRPr lang="en-US" dirty="0"/>
          </a:p>
        </p:txBody>
      </p:sp>
      <p:pic>
        <p:nvPicPr>
          <p:cNvPr id="4" name="Immagine 3" descr="Immagine che contiene Diagramma, linea, diagramma, schermata&#10;&#10;Descrizione generata automaticamente">
            <a:extLst>
              <a:ext uri="{FF2B5EF4-FFF2-40B4-BE49-F238E27FC236}">
                <a16:creationId xmlns:a16="http://schemas.microsoft.com/office/drawing/2014/main" id="{45E142CF-EDE4-1B66-6DE0-B144AE4BA44D}"/>
              </a:ext>
            </a:extLst>
          </p:cNvPr>
          <p:cNvPicPr>
            <a:picLocks noChangeAspect="1"/>
          </p:cNvPicPr>
          <p:nvPr/>
        </p:nvPicPr>
        <p:blipFill>
          <a:blip r:embed="rId3"/>
          <a:stretch>
            <a:fillRect/>
          </a:stretch>
        </p:blipFill>
        <p:spPr>
          <a:xfrm>
            <a:off x="197796" y="2434590"/>
            <a:ext cx="6522753" cy="3223276"/>
          </a:xfrm>
          <a:prstGeom prst="rect">
            <a:avLst/>
          </a:prstGeom>
        </p:spPr>
      </p:pic>
    </p:spTree>
    <p:extLst>
      <p:ext uri="{BB962C8B-B14F-4D97-AF65-F5344CB8AC3E}">
        <p14:creationId xmlns:p14="http://schemas.microsoft.com/office/powerpoint/2010/main" val="1511393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2000"/>
                <a:satMod val="150000"/>
                <a:lumMod val="15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E757C03-ECAE-3AA1-E29A-C796013B6A61}"/>
              </a:ext>
            </a:extLst>
          </p:cNvPr>
          <p:cNvSpPr>
            <a:spLocks noGrp="1"/>
          </p:cNvSpPr>
          <p:nvPr>
            <p:ph type="title"/>
          </p:nvPr>
        </p:nvSpPr>
        <p:spPr>
          <a:xfrm>
            <a:off x="0" y="641378"/>
            <a:ext cx="12227351" cy="1478570"/>
          </a:xfrm>
        </p:spPr>
        <p:txBody>
          <a:bodyPr>
            <a:normAutofit/>
          </a:bodyPr>
          <a:lstStyle/>
          <a:p>
            <a:r>
              <a:rPr lang="it-IT" b="1" dirty="0"/>
              <a:t>Attacchi terroristici e vittime in Europa per decennio</a:t>
            </a:r>
          </a:p>
        </p:txBody>
      </p:sp>
      <p:sp>
        <p:nvSpPr>
          <p:cNvPr id="9" name="Content Placeholder 8">
            <a:extLst>
              <a:ext uri="{FF2B5EF4-FFF2-40B4-BE49-F238E27FC236}">
                <a16:creationId xmlns:a16="http://schemas.microsoft.com/office/drawing/2014/main" id="{6DD64A07-732E-4497-F86D-A0F2EE640C2E}"/>
              </a:ext>
            </a:extLst>
          </p:cNvPr>
          <p:cNvSpPr>
            <a:spLocks noGrp="1"/>
          </p:cNvSpPr>
          <p:nvPr>
            <p:ph idx="1"/>
          </p:nvPr>
        </p:nvSpPr>
        <p:spPr>
          <a:xfrm>
            <a:off x="6336727" y="1907822"/>
            <a:ext cx="4710683" cy="5102578"/>
          </a:xfrm>
        </p:spPr>
        <p:txBody>
          <a:bodyPr>
            <a:normAutofit fontScale="77500" lnSpcReduction="20000"/>
          </a:bodyPr>
          <a:lstStyle/>
          <a:p>
            <a:pPr>
              <a:buFont typeface="Wingdings" pitchFamily="2" charset="2"/>
              <a:buChar char="Ø"/>
            </a:pPr>
            <a:r>
              <a:rPr lang="it-IT" sz="2100" dirty="0"/>
              <a:t>Questo grafico mostra l’andamento del </a:t>
            </a:r>
            <a:r>
              <a:rPr lang="it-IT" sz="2100" b="1" dirty="0"/>
              <a:t>numero di attacchi terroristici (in </a:t>
            </a:r>
            <a:r>
              <a:rPr lang="it-IT" sz="2100" b="1" dirty="0" err="1"/>
              <a:t>teal</a:t>
            </a:r>
            <a:r>
              <a:rPr lang="it-IT" sz="2100" b="1" dirty="0"/>
              <a:t>)</a:t>
            </a:r>
            <a:r>
              <a:rPr lang="it-IT" sz="2100" dirty="0"/>
              <a:t> e delle </a:t>
            </a:r>
            <a:r>
              <a:rPr lang="it-IT" sz="2100" b="1" dirty="0"/>
              <a:t>vittime (uccisi, in rosso)</a:t>
            </a:r>
            <a:r>
              <a:rPr lang="it-IT" sz="2100" dirty="0"/>
              <a:t> nei principali paesi europei, raggruppati per decennio dal 1970 al 2017. Osservazioni chiave:</a:t>
            </a:r>
          </a:p>
          <a:p>
            <a:pPr lvl="1"/>
            <a:r>
              <a:rPr lang="it-IT" sz="2100" b="1" dirty="0"/>
              <a:t>2000-2010</a:t>
            </a:r>
            <a:r>
              <a:rPr lang="it-IT" sz="2100" dirty="0"/>
              <a:t> è stato il decennio con il maggior numero di attacchi, legati a conflitti locali e alla crescita del terrorismo di matrice jihadista.</a:t>
            </a:r>
          </a:p>
          <a:p>
            <a:pPr lvl="1"/>
            <a:r>
              <a:rPr lang="it-IT" sz="2100" dirty="0"/>
              <a:t>Tuttavia, il </a:t>
            </a:r>
            <a:r>
              <a:rPr lang="it-IT" sz="2100" b="1" dirty="0"/>
              <a:t>decennio 1990-2000</a:t>
            </a:r>
            <a:r>
              <a:rPr lang="it-IT" sz="2100" dirty="0"/>
              <a:t> ha registrato il maggior numero di vittime, segno che alcuni eventi furono particolarmente letali (come la strage di Beslan nel 2004, che da sola ha alzato drasticamente il bilancio delle vittime del periodo).</a:t>
            </a:r>
          </a:p>
          <a:p>
            <a:pPr lvl="1"/>
            <a:r>
              <a:rPr lang="it-IT" sz="2100" dirty="0"/>
              <a:t>Il confronto tra le due barre mostra che più attacchi </a:t>
            </a:r>
            <a:r>
              <a:rPr lang="it-IT" sz="2100" b="1" dirty="0"/>
              <a:t>non corrispondono sempre a più morti</a:t>
            </a:r>
            <a:r>
              <a:rPr lang="it-IT" sz="2100" dirty="0"/>
              <a:t>, indicando differenze nell’intensità e nelle modalità degli attentati.</a:t>
            </a:r>
          </a:p>
          <a:p>
            <a:endParaRPr lang="en-US" dirty="0"/>
          </a:p>
        </p:txBody>
      </p:sp>
      <p:pic>
        <p:nvPicPr>
          <p:cNvPr id="4" name="Immagine 3" descr="Immagine che contiene testo, schermata, Diagramma, diagramma&#10;&#10;Descrizione generata automaticamente">
            <a:extLst>
              <a:ext uri="{FF2B5EF4-FFF2-40B4-BE49-F238E27FC236}">
                <a16:creationId xmlns:a16="http://schemas.microsoft.com/office/drawing/2014/main" id="{031C14BB-F4D3-BC31-FCAF-41E9ED10005C}"/>
              </a:ext>
            </a:extLst>
          </p:cNvPr>
          <p:cNvPicPr>
            <a:picLocks noChangeAspect="1"/>
          </p:cNvPicPr>
          <p:nvPr/>
        </p:nvPicPr>
        <p:blipFill>
          <a:blip r:embed="rId3"/>
          <a:stretch>
            <a:fillRect/>
          </a:stretch>
        </p:blipFill>
        <p:spPr>
          <a:xfrm>
            <a:off x="128479" y="2834640"/>
            <a:ext cx="6208248" cy="3067861"/>
          </a:xfrm>
          <a:prstGeom prst="rect">
            <a:avLst/>
          </a:prstGeom>
        </p:spPr>
      </p:pic>
    </p:spTree>
    <p:extLst>
      <p:ext uri="{BB962C8B-B14F-4D97-AF65-F5344CB8AC3E}">
        <p14:creationId xmlns:p14="http://schemas.microsoft.com/office/powerpoint/2010/main" val="24726589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B849CA7-9C8D-DD76-CED7-27B33A4717C6}"/>
              </a:ext>
            </a:extLst>
          </p:cNvPr>
          <p:cNvSpPr>
            <a:spLocks noGrp="1"/>
          </p:cNvSpPr>
          <p:nvPr>
            <p:ph type="title"/>
          </p:nvPr>
        </p:nvSpPr>
        <p:spPr/>
        <p:txBody>
          <a:bodyPr/>
          <a:lstStyle/>
          <a:p>
            <a:pPr algn="ctr"/>
            <a:r>
              <a:rPr lang="it-IT" b="1" dirty="0"/>
              <a:t>INTRODUZIONE</a:t>
            </a:r>
          </a:p>
        </p:txBody>
      </p:sp>
      <p:sp>
        <p:nvSpPr>
          <p:cNvPr id="3" name="Segnaposto contenuto 2">
            <a:extLst>
              <a:ext uri="{FF2B5EF4-FFF2-40B4-BE49-F238E27FC236}">
                <a16:creationId xmlns:a16="http://schemas.microsoft.com/office/drawing/2014/main" id="{37962835-D76C-4CDF-3628-56419461132B}"/>
              </a:ext>
            </a:extLst>
          </p:cNvPr>
          <p:cNvSpPr>
            <a:spLocks noGrp="1"/>
          </p:cNvSpPr>
          <p:nvPr>
            <p:ph idx="1"/>
          </p:nvPr>
        </p:nvSpPr>
        <p:spPr/>
        <p:txBody>
          <a:bodyPr/>
          <a:lstStyle/>
          <a:p>
            <a:r>
              <a:rPr lang="it-IT" dirty="0"/>
              <a:t>Ho analizzato il fenomeno del terrorismo a livello globale, con particolare attenzione all’Europa.</a:t>
            </a:r>
          </a:p>
          <a:p>
            <a:r>
              <a:rPr lang="it-IT" dirty="0"/>
              <a:t>Attraverso i dati storici sugli attacchi, sulle vittime e sui gruppi coinvolti, possiamo osservare come sono cambiati nel tempo per numero, modalità e obiettivi.</a:t>
            </a:r>
          </a:p>
          <a:p>
            <a:r>
              <a:rPr lang="it-IT" dirty="0"/>
              <a:t>Questa panoramica ci aiuta a capire meglio l’evoluzione e l’impatto del terrorismo nella nostra società.</a:t>
            </a:r>
          </a:p>
          <a:p>
            <a:endParaRPr lang="it-IT" dirty="0"/>
          </a:p>
        </p:txBody>
      </p:sp>
    </p:spTree>
    <p:extLst>
      <p:ext uri="{BB962C8B-B14F-4D97-AF65-F5344CB8AC3E}">
        <p14:creationId xmlns:p14="http://schemas.microsoft.com/office/powerpoint/2010/main" val="24355890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E6E5EB-F92B-678E-3EC7-EB80705D02E9}"/>
              </a:ext>
            </a:extLst>
          </p:cNvPr>
          <p:cNvSpPr>
            <a:spLocks noGrp="1"/>
          </p:cNvSpPr>
          <p:nvPr>
            <p:ph type="title"/>
          </p:nvPr>
        </p:nvSpPr>
        <p:spPr/>
        <p:txBody>
          <a:bodyPr/>
          <a:lstStyle/>
          <a:p>
            <a:pPr algn="ctr"/>
            <a:r>
              <a:rPr lang="it-IT" b="1" dirty="0"/>
              <a:t>conclusioni</a:t>
            </a:r>
          </a:p>
        </p:txBody>
      </p:sp>
      <p:sp>
        <p:nvSpPr>
          <p:cNvPr id="3" name="Segnaposto contenuto 2">
            <a:extLst>
              <a:ext uri="{FF2B5EF4-FFF2-40B4-BE49-F238E27FC236}">
                <a16:creationId xmlns:a16="http://schemas.microsoft.com/office/drawing/2014/main" id="{8188CA1E-D24F-0385-E1FD-5EE538CB1E37}"/>
              </a:ext>
            </a:extLst>
          </p:cNvPr>
          <p:cNvSpPr>
            <a:spLocks noGrp="1"/>
          </p:cNvSpPr>
          <p:nvPr>
            <p:ph idx="1"/>
          </p:nvPr>
        </p:nvSpPr>
        <p:spPr/>
        <p:txBody>
          <a:bodyPr>
            <a:normAutofit fontScale="92500" lnSpcReduction="10000"/>
          </a:bodyPr>
          <a:lstStyle/>
          <a:p>
            <a:r>
              <a:rPr lang="it-IT" sz="2100" dirty="0"/>
              <a:t>L’analisi dei dati del Global </a:t>
            </a:r>
            <a:r>
              <a:rPr lang="it-IT" sz="2100" dirty="0" err="1"/>
              <a:t>Terrorism</a:t>
            </a:r>
            <a:r>
              <a:rPr lang="it-IT" sz="2100" dirty="0"/>
              <a:t> Database ha evidenziato come </a:t>
            </a:r>
            <a:r>
              <a:rPr lang="it-IT" sz="2100" b="1" dirty="0"/>
              <a:t>l’Europa sia stata colpita da numerosi attacchi terroristici negli ultimi decenni</a:t>
            </a:r>
            <a:r>
              <a:rPr lang="it-IT" sz="2100" dirty="0"/>
              <a:t>, con andamenti variabili nel tempo.</a:t>
            </a:r>
          </a:p>
          <a:p>
            <a:r>
              <a:rPr lang="it-IT" sz="2100" dirty="0"/>
              <a:t>Il </a:t>
            </a:r>
            <a:r>
              <a:rPr lang="it-IT" sz="2100" b="1" dirty="0"/>
              <a:t>decennio più critico</a:t>
            </a:r>
            <a:r>
              <a:rPr lang="it-IT" sz="2100" dirty="0"/>
              <a:t> in termini di numero di vittime è risultato il </a:t>
            </a:r>
            <a:r>
              <a:rPr lang="it-IT" sz="2100" b="1" dirty="0"/>
              <a:t>2000-2010</a:t>
            </a:r>
            <a:r>
              <a:rPr lang="it-IT" sz="2100" dirty="0"/>
              <a:t>, segnato in particolare dalla tragica strage di Beslan del 2004, l’evento con più vittime in assoluto in Europa nel periodo considerato.</a:t>
            </a:r>
          </a:p>
          <a:p>
            <a:r>
              <a:rPr lang="it-IT" sz="2100" dirty="0"/>
              <a:t>I gruppi terroristici principali emersi sono spesso legati a </a:t>
            </a:r>
            <a:r>
              <a:rPr lang="it-IT" sz="2100" b="1" dirty="0"/>
              <a:t>movimenti separatisti, ideologie estremiste o organizzazioni non sempre ben identificate</a:t>
            </a:r>
            <a:r>
              <a:rPr lang="it-IT" sz="2100" dirty="0"/>
              <a:t>.</a:t>
            </a:r>
          </a:p>
          <a:p>
            <a:r>
              <a:rPr lang="it-IT" sz="2100" dirty="0"/>
              <a:t>I dati mostrano come il fenomeno terroristico non riguardi solo la cronaca recente ma sia </a:t>
            </a:r>
            <a:r>
              <a:rPr lang="it-IT" sz="2100" b="1" dirty="0"/>
              <a:t>una costante storica</a:t>
            </a:r>
            <a:r>
              <a:rPr lang="it-IT" sz="2100" dirty="0"/>
              <a:t>, che si manifesta con intensità diverse in base al contesto geopolitico</a:t>
            </a:r>
            <a:r>
              <a:rPr lang="it-IT" dirty="0"/>
              <a:t>.</a:t>
            </a:r>
          </a:p>
          <a:p>
            <a:endParaRPr lang="it-IT" dirty="0"/>
          </a:p>
        </p:txBody>
      </p:sp>
    </p:spTree>
    <p:extLst>
      <p:ext uri="{BB962C8B-B14F-4D97-AF65-F5344CB8AC3E}">
        <p14:creationId xmlns:p14="http://schemas.microsoft.com/office/powerpoint/2010/main" val="4943129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623A3C2-D850-7AA8-C97D-76589348194B}"/>
              </a:ext>
            </a:extLst>
          </p:cNvPr>
          <p:cNvSpPr>
            <a:spLocks noGrp="1"/>
          </p:cNvSpPr>
          <p:nvPr>
            <p:ph type="title"/>
          </p:nvPr>
        </p:nvSpPr>
        <p:spPr/>
        <p:txBody>
          <a:bodyPr/>
          <a:lstStyle/>
          <a:p>
            <a:pPr algn="ctr"/>
            <a:r>
              <a:rPr lang="it-IT" b="1" dirty="0"/>
              <a:t>fonti e strumenti</a:t>
            </a:r>
          </a:p>
        </p:txBody>
      </p:sp>
      <p:sp>
        <p:nvSpPr>
          <p:cNvPr id="3" name="Segnaposto contenuto 2">
            <a:extLst>
              <a:ext uri="{FF2B5EF4-FFF2-40B4-BE49-F238E27FC236}">
                <a16:creationId xmlns:a16="http://schemas.microsoft.com/office/drawing/2014/main" id="{A3B02E02-09AA-27A4-7511-4E6389D3F2E1}"/>
              </a:ext>
            </a:extLst>
          </p:cNvPr>
          <p:cNvSpPr>
            <a:spLocks noGrp="1"/>
          </p:cNvSpPr>
          <p:nvPr>
            <p:ph idx="1"/>
          </p:nvPr>
        </p:nvSpPr>
        <p:spPr>
          <a:xfrm>
            <a:off x="1141412" y="1888241"/>
            <a:ext cx="9905999" cy="4489981"/>
          </a:xfrm>
        </p:spPr>
        <p:txBody>
          <a:bodyPr>
            <a:normAutofit lnSpcReduction="10000"/>
          </a:bodyPr>
          <a:lstStyle/>
          <a:p>
            <a:pPr>
              <a:buFont typeface="Wingdings" pitchFamily="2" charset="2"/>
              <a:buChar char="Ø"/>
            </a:pPr>
            <a:r>
              <a:rPr lang="it-IT" dirty="0"/>
              <a:t>CSV:</a:t>
            </a:r>
          </a:p>
          <a:p>
            <a:pPr lvl="1"/>
            <a:r>
              <a:rPr lang="it-IT" b="1" dirty="0">
                <a:hlinkClick r:id="rId2"/>
              </a:rPr>
              <a:t>Global Terrorism Database</a:t>
            </a:r>
            <a:endParaRPr lang="it-IT" b="1" dirty="0"/>
          </a:p>
          <a:p>
            <a:pPr>
              <a:buFont typeface="Wingdings" pitchFamily="2" charset="2"/>
              <a:buChar char="Ø"/>
            </a:pPr>
            <a:r>
              <a:rPr lang="it-IT" dirty="0"/>
              <a:t>Fonti Varie:</a:t>
            </a:r>
          </a:p>
          <a:p>
            <a:pPr lvl="1"/>
            <a:r>
              <a:rPr lang="it-IT" dirty="0">
                <a:hlinkClick r:id="rId3"/>
              </a:rPr>
              <a:t>Terrorismo Globale</a:t>
            </a:r>
            <a:endParaRPr lang="it-IT" dirty="0"/>
          </a:p>
          <a:p>
            <a:pPr lvl="1"/>
            <a:r>
              <a:rPr lang="it-IT" dirty="0">
                <a:hlinkClick r:id="rId4"/>
              </a:rPr>
              <a:t>Strage di Beslan</a:t>
            </a:r>
            <a:endParaRPr lang="it-IT" dirty="0"/>
          </a:p>
          <a:p>
            <a:pPr lvl="1"/>
            <a:r>
              <a:rPr lang="it-IT" dirty="0">
                <a:hlinkClick r:id="rId5"/>
              </a:rPr>
              <a:t>Il terrorismo nell’UE</a:t>
            </a:r>
            <a:endParaRPr lang="it-IT" dirty="0"/>
          </a:p>
          <a:p>
            <a:pPr lvl="1"/>
            <a:r>
              <a:rPr lang="it-IT" dirty="0">
                <a:hlinkClick r:id="rId6"/>
              </a:rPr>
              <a:t>Dati sugli stati</a:t>
            </a:r>
            <a:endParaRPr lang="it-IT" dirty="0"/>
          </a:p>
          <a:p>
            <a:pPr>
              <a:buFont typeface="Wingdings" pitchFamily="2" charset="2"/>
              <a:buChar char="Ø"/>
            </a:pPr>
            <a:r>
              <a:rPr lang="it-IT" dirty="0"/>
              <a:t>Strumenti:</a:t>
            </a:r>
          </a:p>
          <a:p>
            <a:pPr lvl="1">
              <a:buFont typeface="Courier New" panose="02070309020205020404" pitchFamily="49" charset="0"/>
              <a:buChar char="o"/>
            </a:pPr>
            <a:r>
              <a:rPr lang="it-IT" b="1" dirty="0" err="1"/>
              <a:t>Jupyter</a:t>
            </a:r>
            <a:r>
              <a:rPr lang="it-IT" b="1" dirty="0"/>
              <a:t> Notebook</a:t>
            </a:r>
            <a:r>
              <a:rPr lang="it-IT" dirty="0"/>
              <a:t>: creazione dei grafici </a:t>
            </a:r>
          </a:p>
          <a:p>
            <a:pPr lvl="1">
              <a:buFont typeface="Courier New" panose="02070309020205020404" pitchFamily="49" charset="0"/>
              <a:buChar char="o"/>
            </a:pPr>
            <a:r>
              <a:rPr lang="it-IT" b="1" dirty="0"/>
              <a:t>Microsoft Power Point</a:t>
            </a:r>
            <a:r>
              <a:rPr lang="it-IT" dirty="0"/>
              <a:t>: realizzazione della presentazione</a:t>
            </a:r>
          </a:p>
        </p:txBody>
      </p:sp>
    </p:spTree>
    <p:extLst>
      <p:ext uri="{BB962C8B-B14F-4D97-AF65-F5344CB8AC3E}">
        <p14:creationId xmlns:p14="http://schemas.microsoft.com/office/powerpoint/2010/main" val="813439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174F1C-4522-7175-E7CE-4DFF3C795362}"/>
              </a:ext>
            </a:extLst>
          </p:cNvPr>
          <p:cNvSpPr>
            <a:spLocks noGrp="1"/>
          </p:cNvSpPr>
          <p:nvPr>
            <p:ph type="title"/>
          </p:nvPr>
        </p:nvSpPr>
        <p:spPr/>
        <p:txBody>
          <a:bodyPr/>
          <a:lstStyle/>
          <a:p>
            <a:pPr algn="ctr"/>
            <a:r>
              <a:rPr lang="it-IT" b="1" dirty="0"/>
              <a:t>Obiettivo</a:t>
            </a:r>
          </a:p>
        </p:txBody>
      </p:sp>
      <p:sp>
        <p:nvSpPr>
          <p:cNvPr id="3" name="Segnaposto contenuto 2">
            <a:extLst>
              <a:ext uri="{FF2B5EF4-FFF2-40B4-BE49-F238E27FC236}">
                <a16:creationId xmlns:a16="http://schemas.microsoft.com/office/drawing/2014/main" id="{FEC72D27-C761-6569-6CE6-663F439BB91C}"/>
              </a:ext>
            </a:extLst>
          </p:cNvPr>
          <p:cNvSpPr>
            <a:spLocks noGrp="1"/>
          </p:cNvSpPr>
          <p:nvPr>
            <p:ph idx="1"/>
          </p:nvPr>
        </p:nvSpPr>
        <p:spPr>
          <a:xfrm>
            <a:off x="1141412" y="2249487"/>
            <a:ext cx="9905999" cy="2763577"/>
          </a:xfrm>
        </p:spPr>
        <p:txBody>
          <a:bodyPr/>
          <a:lstStyle/>
          <a:p>
            <a:pPr>
              <a:lnSpc>
                <a:spcPct val="150000"/>
              </a:lnSpc>
            </a:pPr>
            <a:r>
              <a:rPr lang="it-IT" b="1" dirty="0"/>
              <a:t>Cosa vogliamo capire?</a:t>
            </a:r>
          </a:p>
          <a:p>
            <a:pPr lvl="1"/>
            <a:r>
              <a:rPr lang="it-IT" dirty="0"/>
              <a:t>Come si è evoluto il terrorismo nel mondo</a:t>
            </a:r>
          </a:p>
          <a:p>
            <a:pPr lvl="1"/>
            <a:r>
              <a:rPr lang="it-IT" dirty="0"/>
              <a:t>Qual è stato l’andamento in Europa</a:t>
            </a:r>
          </a:p>
          <a:p>
            <a:pPr lvl="1"/>
            <a:r>
              <a:rPr lang="it-IT" dirty="0"/>
              <a:t>Chi sono i gruppi più attivi e chi colpiscono</a:t>
            </a:r>
          </a:p>
          <a:p>
            <a:pPr lvl="1"/>
            <a:r>
              <a:rPr lang="it-IT" dirty="0"/>
              <a:t>Come sono cambiate le tattiche nel tempo</a:t>
            </a:r>
          </a:p>
        </p:txBody>
      </p:sp>
    </p:spTree>
    <p:extLst>
      <p:ext uri="{BB962C8B-B14F-4D97-AF65-F5344CB8AC3E}">
        <p14:creationId xmlns:p14="http://schemas.microsoft.com/office/powerpoint/2010/main" val="1137982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62B58E4-378F-DF23-0A95-4728D763FF70}"/>
              </a:ext>
            </a:extLst>
          </p:cNvPr>
          <p:cNvSpPr>
            <a:spLocks noGrp="1"/>
          </p:cNvSpPr>
          <p:nvPr>
            <p:ph type="title"/>
          </p:nvPr>
        </p:nvSpPr>
        <p:spPr>
          <a:xfrm>
            <a:off x="1141412" y="198970"/>
            <a:ext cx="10444573" cy="1478570"/>
          </a:xfrm>
        </p:spPr>
        <p:txBody>
          <a:bodyPr/>
          <a:lstStyle/>
          <a:p>
            <a:r>
              <a:rPr lang="it-IT" b="1" dirty="0"/>
              <a:t>Attacchi terroristici nel mondo (1970-2017)</a:t>
            </a:r>
            <a:endParaRPr lang="it-IT" dirty="0"/>
          </a:p>
        </p:txBody>
      </p:sp>
      <p:pic>
        <p:nvPicPr>
          <p:cNvPr id="5" name="Segnaposto contenuto 4" descr="Immagine che contiene mappa, atlante, testo&#10;&#10;Descrizione generata automaticamente">
            <a:extLst>
              <a:ext uri="{FF2B5EF4-FFF2-40B4-BE49-F238E27FC236}">
                <a16:creationId xmlns:a16="http://schemas.microsoft.com/office/drawing/2014/main" id="{8E9F7FB8-3A54-CDE2-4600-D1745E8ADB52}"/>
              </a:ext>
            </a:extLst>
          </p:cNvPr>
          <p:cNvPicPr>
            <a:picLocks noGrp="1" noChangeAspect="1"/>
          </p:cNvPicPr>
          <p:nvPr>
            <p:ph idx="1"/>
          </p:nvPr>
        </p:nvPicPr>
        <p:blipFill>
          <a:blip r:embed="rId2"/>
          <a:stretch>
            <a:fillRect/>
          </a:stretch>
        </p:blipFill>
        <p:spPr>
          <a:xfrm>
            <a:off x="2191975" y="1356603"/>
            <a:ext cx="7808050" cy="3541712"/>
          </a:xfrm>
        </p:spPr>
      </p:pic>
      <p:sp>
        <p:nvSpPr>
          <p:cNvPr id="6" name="CasellaDiTesto 5">
            <a:extLst>
              <a:ext uri="{FF2B5EF4-FFF2-40B4-BE49-F238E27FC236}">
                <a16:creationId xmlns:a16="http://schemas.microsoft.com/office/drawing/2014/main" id="{606B3ED8-239D-F098-D1BE-EF5CD51391F7}"/>
              </a:ext>
            </a:extLst>
          </p:cNvPr>
          <p:cNvSpPr txBox="1"/>
          <p:nvPr/>
        </p:nvSpPr>
        <p:spPr>
          <a:xfrm>
            <a:off x="2191974" y="5224951"/>
            <a:ext cx="7808051" cy="1169551"/>
          </a:xfrm>
          <a:prstGeom prst="rect">
            <a:avLst/>
          </a:prstGeom>
          <a:noFill/>
        </p:spPr>
        <p:txBody>
          <a:bodyPr wrap="square" rtlCol="0">
            <a:spAutoFit/>
          </a:bodyPr>
          <a:lstStyle/>
          <a:p>
            <a:r>
              <a:rPr lang="it-IT" sz="1400" dirty="0"/>
              <a:t>La mappa mostra la distribuzione degli attacchi terroristici nel mondo dal 1970 al 2017.</a:t>
            </a:r>
          </a:p>
          <a:p>
            <a:pPr lvl="1">
              <a:buFont typeface="Arial" panose="020B0604020202020204" pitchFamily="34" charset="0"/>
              <a:buChar char="•"/>
            </a:pPr>
            <a:r>
              <a:rPr lang="it-IT" sz="1400" dirty="0">
                <a:solidFill>
                  <a:srgbClr val="00B050"/>
                </a:solidFill>
              </a:rPr>
              <a:t> La maggior parte dei Paesi </a:t>
            </a:r>
            <a:r>
              <a:rPr lang="it-IT" sz="1400" dirty="0"/>
              <a:t>ha registrato meno di 1000 attacchi.</a:t>
            </a:r>
          </a:p>
          <a:p>
            <a:pPr lvl="1">
              <a:buFont typeface="Arial" panose="020B0604020202020204" pitchFamily="34" charset="0"/>
              <a:buChar char="•"/>
            </a:pPr>
            <a:r>
              <a:rPr lang="it-IT" sz="1400" dirty="0"/>
              <a:t> </a:t>
            </a:r>
            <a:r>
              <a:rPr lang="it-IT" sz="1400" dirty="0">
                <a:solidFill>
                  <a:srgbClr val="FF0000"/>
                </a:solidFill>
              </a:rPr>
              <a:t>Medio Oriente e Asia meridionale </a:t>
            </a:r>
            <a:r>
              <a:rPr lang="it-IT" sz="1400" dirty="0"/>
              <a:t>emergono come le aree più colpite, con un numero molto elevato di eventi.</a:t>
            </a:r>
          </a:p>
          <a:p>
            <a:pPr lvl="1">
              <a:buFont typeface="Arial" panose="020B0604020202020204" pitchFamily="34" charset="0"/>
              <a:buChar char="•"/>
            </a:pPr>
            <a:r>
              <a:rPr lang="it-IT" sz="1400" dirty="0"/>
              <a:t> Alcuni </a:t>
            </a:r>
            <a:r>
              <a:rPr lang="it-IT" sz="1400" dirty="0">
                <a:solidFill>
                  <a:srgbClr val="FFFF00"/>
                </a:solidFill>
              </a:rPr>
              <a:t>Paesi europei</a:t>
            </a:r>
            <a:r>
              <a:rPr lang="it-IT" sz="1400" dirty="0"/>
              <a:t>, </a:t>
            </a:r>
            <a:r>
              <a:rPr lang="it-IT" sz="1400" dirty="0">
                <a:solidFill>
                  <a:srgbClr val="FFC000"/>
                </a:solidFill>
              </a:rPr>
              <a:t>americani</a:t>
            </a:r>
            <a:r>
              <a:rPr lang="it-IT" sz="1400" dirty="0"/>
              <a:t> e </a:t>
            </a:r>
            <a:r>
              <a:rPr lang="it-IT" sz="1400" dirty="0">
                <a:solidFill>
                  <a:srgbClr val="FFFF00"/>
                </a:solidFill>
              </a:rPr>
              <a:t>africani</a:t>
            </a:r>
            <a:r>
              <a:rPr lang="it-IT" sz="1400" dirty="0"/>
              <a:t> mostrano livelli intermedi.</a:t>
            </a:r>
          </a:p>
        </p:txBody>
      </p:sp>
    </p:spTree>
    <p:extLst>
      <p:ext uri="{BB962C8B-B14F-4D97-AF65-F5344CB8AC3E}">
        <p14:creationId xmlns:p14="http://schemas.microsoft.com/office/powerpoint/2010/main" val="41814757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A48D1A4-E8A0-0E8C-AE41-CE30D9CA9B74}"/>
              </a:ext>
            </a:extLst>
          </p:cNvPr>
          <p:cNvSpPr>
            <a:spLocks noGrp="1"/>
          </p:cNvSpPr>
          <p:nvPr>
            <p:ph type="title"/>
          </p:nvPr>
        </p:nvSpPr>
        <p:spPr>
          <a:xfrm>
            <a:off x="1141408" y="-143782"/>
            <a:ext cx="10369679" cy="1478570"/>
          </a:xfrm>
        </p:spPr>
        <p:txBody>
          <a:bodyPr/>
          <a:lstStyle/>
          <a:p>
            <a:pPr algn="ctr"/>
            <a:r>
              <a:rPr lang="it-IT" b="1" dirty="0"/>
              <a:t>Attacchi terroristici nel mondo (1970-2017)</a:t>
            </a:r>
            <a:endParaRPr lang="it-IT" dirty="0"/>
          </a:p>
        </p:txBody>
      </p:sp>
      <p:pic>
        <p:nvPicPr>
          <p:cNvPr id="5" name="Segnaposto contenuto 4" descr="Immagine che contiene testo, schermata, linea, Diagramma&#10;&#10;Descrizione generata automaticamente">
            <a:extLst>
              <a:ext uri="{FF2B5EF4-FFF2-40B4-BE49-F238E27FC236}">
                <a16:creationId xmlns:a16="http://schemas.microsoft.com/office/drawing/2014/main" id="{2246DAE7-9F53-BC96-F709-C4E3E127ECA4}"/>
              </a:ext>
            </a:extLst>
          </p:cNvPr>
          <p:cNvPicPr>
            <a:picLocks noGrp="1" noChangeAspect="1"/>
          </p:cNvPicPr>
          <p:nvPr>
            <p:ph idx="1"/>
          </p:nvPr>
        </p:nvPicPr>
        <p:blipFill>
          <a:blip r:embed="rId2"/>
          <a:stretch>
            <a:fillRect/>
          </a:stretch>
        </p:blipFill>
        <p:spPr>
          <a:xfrm>
            <a:off x="2654325" y="1334788"/>
            <a:ext cx="7343842" cy="3629025"/>
          </a:xfrm>
        </p:spPr>
      </p:pic>
      <p:sp>
        <p:nvSpPr>
          <p:cNvPr id="6" name="CasellaDiTesto 5">
            <a:extLst>
              <a:ext uri="{FF2B5EF4-FFF2-40B4-BE49-F238E27FC236}">
                <a16:creationId xmlns:a16="http://schemas.microsoft.com/office/drawing/2014/main" id="{29A99451-272C-82C0-325B-26FF58A309DE}"/>
              </a:ext>
            </a:extLst>
          </p:cNvPr>
          <p:cNvSpPr txBox="1"/>
          <p:nvPr/>
        </p:nvSpPr>
        <p:spPr>
          <a:xfrm>
            <a:off x="1141407" y="5361846"/>
            <a:ext cx="10369679" cy="1354217"/>
          </a:xfrm>
          <a:prstGeom prst="rect">
            <a:avLst/>
          </a:prstGeom>
          <a:noFill/>
        </p:spPr>
        <p:txBody>
          <a:bodyPr wrap="square" rtlCol="0">
            <a:spAutoFit/>
          </a:bodyPr>
          <a:lstStyle/>
          <a:p>
            <a:r>
              <a:rPr lang="it-IT" sz="1600" dirty="0"/>
              <a:t>Il precedente </a:t>
            </a:r>
            <a:r>
              <a:rPr lang="it-IT" sz="1600" b="1" dirty="0"/>
              <a:t>istogramma</a:t>
            </a:r>
            <a:r>
              <a:rPr lang="it-IT" sz="1600" dirty="0"/>
              <a:t> mostra i 30 Paesi che hanno subito il maggior numero di attacchi terroristici tra il 1970 e il 2017.</a:t>
            </a:r>
          </a:p>
          <a:p>
            <a:pPr lvl="1">
              <a:buFont typeface="Arial" panose="020B0604020202020204" pitchFamily="34" charset="0"/>
              <a:buChar char="•"/>
            </a:pPr>
            <a:r>
              <a:rPr lang="it-IT" sz="1600" dirty="0"/>
              <a:t> Spiccano Paesi come </a:t>
            </a:r>
            <a:r>
              <a:rPr lang="it-IT" sz="1600" b="1" dirty="0"/>
              <a:t>Iraq</a:t>
            </a:r>
            <a:r>
              <a:rPr lang="it-IT" sz="1600" dirty="0"/>
              <a:t>, </a:t>
            </a:r>
            <a:r>
              <a:rPr lang="it-IT" sz="1600" b="1" dirty="0"/>
              <a:t>Pakistan</a:t>
            </a:r>
            <a:r>
              <a:rPr lang="it-IT" sz="1600" dirty="0"/>
              <a:t> e </a:t>
            </a:r>
            <a:r>
              <a:rPr lang="it-IT" sz="1600" b="1" dirty="0"/>
              <a:t>Afghanistan</a:t>
            </a:r>
            <a:r>
              <a:rPr lang="it-IT" sz="1600" dirty="0"/>
              <a:t> con numeri nettamente superiori.</a:t>
            </a:r>
          </a:p>
          <a:p>
            <a:pPr lvl="1">
              <a:buFont typeface="Arial" panose="020B0604020202020204" pitchFamily="34" charset="0"/>
              <a:buChar char="•"/>
            </a:pPr>
            <a:r>
              <a:rPr lang="it-IT" sz="1600" dirty="0"/>
              <a:t> Si nota come gran parte degli attacchi sia concentrata in un ristretto gruppo di nazioni, indicando aree di forte instabilità.</a:t>
            </a:r>
          </a:p>
          <a:p>
            <a:endParaRPr lang="it-IT" dirty="0"/>
          </a:p>
        </p:txBody>
      </p:sp>
    </p:spTree>
    <p:extLst>
      <p:ext uri="{BB962C8B-B14F-4D97-AF65-F5344CB8AC3E}">
        <p14:creationId xmlns:p14="http://schemas.microsoft.com/office/powerpoint/2010/main" val="37773572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0E033DB-042F-1F0B-A1F9-1959F6DB25B4}"/>
              </a:ext>
            </a:extLst>
          </p:cNvPr>
          <p:cNvSpPr>
            <a:spLocks noGrp="1"/>
          </p:cNvSpPr>
          <p:nvPr>
            <p:ph type="title"/>
          </p:nvPr>
        </p:nvSpPr>
        <p:spPr>
          <a:xfrm>
            <a:off x="1141412" y="0"/>
            <a:ext cx="9905998" cy="1478570"/>
          </a:xfrm>
        </p:spPr>
        <p:txBody>
          <a:bodyPr/>
          <a:lstStyle/>
          <a:p>
            <a:pPr algn="ctr"/>
            <a:r>
              <a:rPr lang="it-IT" b="1" dirty="0"/>
              <a:t>Attacchi e vittime nel tempo (1970–2017)</a:t>
            </a:r>
          </a:p>
        </p:txBody>
      </p:sp>
      <p:sp>
        <p:nvSpPr>
          <p:cNvPr id="7" name="CasellaDiTesto 6">
            <a:extLst>
              <a:ext uri="{FF2B5EF4-FFF2-40B4-BE49-F238E27FC236}">
                <a16:creationId xmlns:a16="http://schemas.microsoft.com/office/drawing/2014/main" id="{4D2C088A-D64E-382F-6080-777601A9D729}"/>
              </a:ext>
            </a:extLst>
          </p:cNvPr>
          <p:cNvSpPr txBox="1"/>
          <p:nvPr/>
        </p:nvSpPr>
        <p:spPr>
          <a:xfrm>
            <a:off x="1625507" y="5196007"/>
            <a:ext cx="9421903" cy="1661993"/>
          </a:xfrm>
          <a:prstGeom prst="rect">
            <a:avLst/>
          </a:prstGeom>
          <a:noFill/>
        </p:spPr>
        <p:txBody>
          <a:bodyPr wrap="square" rtlCol="0">
            <a:spAutoFit/>
          </a:bodyPr>
          <a:lstStyle/>
          <a:p>
            <a:pPr marL="285750" indent="-285750">
              <a:buFont typeface="Wingdings" pitchFamily="2" charset="2"/>
              <a:buChar char="Ø"/>
            </a:pPr>
            <a:r>
              <a:rPr lang="it-IT" sz="1400" b="1" dirty="0"/>
              <a:t> Grafico combinato a doppio asse (line plot)</a:t>
            </a:r>
            <a:r>
              <a:rPr lang="it-IT" sz="1400" dirty="0"/>
              <a:t> che mostra l’andamento temporale:</a:t>
            </a:r>
          </a:p>
          <a:p>
            <a:pPr marL="742950" lvl="1" indent="-285750">
              <a:buFont typeface="Arial" panose="020B0604020202020204" pitchFamily="34" charset="0"/>
              <a:buChar char="•"/>
            </a:pPr>
            <a:r>
              <a:rPr lang="it-IT" sz="1400" dirty="0"/>
              <a:t>del </a:t>
            </a:r>
            <a:r>
              <a:rPr lang="it-IT" sz="1400" b="1" dirty="0">
                <a:solidFill>
                  <a:schemeClr val="accent5">
                    <a:lumMod val="75000"/>
                  </a:schemeClr>
                </a:solidFill>
              </a:rPr>
              <a:t>numero di attacchi terroristici</a:t>
            </a:r>
            <a:r>
              <a:rPr lang="it-IT" sz="1400" dirty="0"/>
              <a:t> (linea </a:t>
            </a:r>
            <a:r>
              <a:rPr lang="it-IT" sz="1400" dirty="0" err="1"/>
              <a:t>teal</a:t>
            </a:r>
            <a:r>
              <a:rPr lang="it-IT" sz="1400" dirty="0"/>
              <a:t>, asse sinistro),</a:t>
            </a:r>
          </a:p>
          <a:p>
            <a:pPr marL="742950" lvl="1" indent="-285750">
              <a:buFont typeface="Arial" panose="020B0604020202020204" pitchFamily="34" charset="0"/>
              <a:buChar char="•"/>
            </a:pPr>
            <a:r>
              <a:rPr lang="it-IT" sz="1400" dirty="0"/>
              <a:t>e del </a:t>
            </a:r>
            <a:r>
              <a:rPr lang="it-IT" sz="1400" b="1" dirty="0">
                <a:solidFill>
                  <a:schemeClr val="bg1"/>
                </a:solidFill>
              </a:rPr>
              <a:t>numero totale di vittime</a:t>
            </a:r>
            <a:r>
              <a:rPr lang="it-IT" sz="1400" dirty="0">
                <a:solidFill>
                  <a:schemeClr val="bg1"/>
                </a:solidFill>
              </a:rPr>
              <a:t> </a:t>
            </a:r>
            <a:r>
              <a:rPr lang="it-IT" sz="1400" dirty="0"/>
              <a:t>(linea rossa, asse destro).</a:t>
            </a:r>
          </a:p>
          <a:p>
            <a:pPr marL="285750" indent="-285750">
              <a:buFont typeface="Wingdings" pitchFamily="2" charset="2"/>
              <a:buChar char="Ø"/>
            </a:pPr>
            <a:r>
              <a:rPr lang="it-IT" sz="1400" dirty="0"/>
              <a:t> Si osserva un </a:t>
            </a:r>
            <a:r>
              <a:rPr lang="it-IT" sz="1400" b="1" dirty="0"/>
              <a:t>trend in crescita</a:t>
            </a:r>
            <a:r>
              <a:rPr lang="it-IT" sz="1400" dirty="0"/>
              <a:t> negli anni 2000, con un picco di vittime particolarmente evidente dopo il 2010.</a:t>
            </a:r>
          </a:p>
          <a:p>
            <a:endParaRPr lang="it-IT" sz="1400" b="1" dirty="0"/>
          </a:p>
          <a:p>
            <a:pPr marL="285750" indent="-285750">
              <a:buFont typeface="Wingdings" pitchFamily="2" charset="2"/>
              <a:buChar char="Ø"/>
            </a:pPr>
            <a:r>
              <a:rPr lang="it-IT" sz="1400" b="1" dirty="0"/>
              <a:t>Obiettivo: </a:t>
            </a:r>
            <a:r>
              <a:rPr lang="it-IT" sz="1400" dirty="0"/>
              <a:t>Analizzare come si sono evoluti nel tempo sia la frequenza degli attacchi sia la loro letalità.</a:t>
            </a:r>
          </a:p>
          <a:p>
            <a:endParaRPr lang="it-IT" dirty="0"/>
          </a:p>
        </p:txBody>
      </p:sp>
      <p:pic>
        <p:nvPicPr>
          <p:cNvPr id="12" name="Segnaposto contenuto 11" descr="Immagine che contiene linea, Diagramma, schermata, testo&#10;&#10;Descrizione generata automaticamente">
            <a:extLst>
              <a:ext uri="{FF2B5EF4-FFF2-40B4-BE49-F238E27FC236}">
                <a16:creationId xmlns:a16="http://schemas.microsoft.com/office/drawing/2014/main" id="{0881E5D2-D4CB-F86E-FA8F-C8B61AFE3462}"/>
              </a:ext>
            </a:extLst>
          </p:cNvPr>
          <p:cNvPicPr>
            <a:picLocks noGrp="1" noChangeAspect="1"/>
          </p:cNvPicPr>
          <p:nvPr>
            <p:ph idx="1"/>
          </p:nvPr>
        </p:nvPicPr>
        <p:blipFill>
          <a:blip r:embed="rId2"/>
          <a:stretch>
            <a:fillRect/>
          </a:stretch>
        </p:blipFill>
        <p:spPr>
          <a:xfrm>
            <a:off x="2506648" y="1318759"/>
            <a:ext cx="7175525" cy="3541712"/>
          </a:xfrm>
        </p:spPr>
      </p:pic>
    </p:spTree>
    <p:extLst>
      <p:ext uri="{BB962C8B-B14F-4D97-AF65-F5344CB8AC3E}">
        <p14:creationId xmlns:p14="http://schemas.microsoft.com/office/powerpoint/2010/main" val="3114964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72FD2AD-C2D2-1A4F-D753-8464583A3D38}"/>
              </a:ext>
            </a:extLst>
          </p:cNvPr>
          <p:cNvSpPr>
            <a:spLocks noGrp="1"/>
          </p:cNvSpPr>
          <p:nvPr>
            <p:ph type="title"/>
          </p:nvPr>
        </p:nvSpPr>
        <p:spPr>
          <a:xfrm>
            <a:off x="753563" y="0"/>
            <a:ext cx="9905998" cy="1478570"/>
          </a:xfrm>
        </p:spPr>
        <p:txBody>
          <a:bodyPr/>
          <a:lstStyle/>
          <a:p>
            <a:pPr algn="ctr"/>
            <a:r>
              <a:rPr lang="it-IT" b="1" dirty="0"/>
              <a:t>Obiettivi principali degli attacchi</a:t>
            </a:r>
          </a:p>
        </p:txBody>
      </p:sp>
      <p:pic>
        <p:nvPicPr>
          <p:cNvPr id="5" name="Segnaposto contenuto 4" descr="Immagine che contiene testo, schermata, Rettangolo, diagramma&#10;&#10;Descrizione generata automaticamente">
            <a:extLst>
              <a:ext uri="{FF2B5EF4-FFF2-40B4-BE49-F238E27FC236}">
                <a16:creationId xmlns:a16="http://schemas.microsoft.com/office/drawing/2014/main" id="{831D10BF-449C-E239-1E0E-1DB4507C0A99}"/>
              </a:ext>
            </a:extLst>
          </p:cNvPr>
          <p:cNvPicPr>
            <a:picLocks noGrp="1" noChangeAspect="1"/>
          </p:cNvPicPr>
          <p:nvPr>
            <p:ph idx="1"/>
          </p:nvPr>
        </p:nvPicPr>
        <p:blipFill>
          <a:blip r:embed="rId2"/>
          <a:stretch>
            <a:fillRect/>
          </a:stretch>
        </p:blipFill>
        <p:spPr>
          <a:xfrm>
            <a:off x="3324489" y="1173722"/>
            <a:ext cx="4764146" cy="3541712"/>
          </a:xfrm>
        </p:spPr>
      </p:pic>
      <p:sp>
        <p:nvSpPr>
          <p:cNvPr id="6" name="CasellaDiTesto 5">
            <a:extLst>
              <a:ext uri="{FF2B5EF4-FFF2-40B4-BE49-F238E27FC236}">
                <a16:creationId xmlns:a16="http://schemas.microsoft.com/office/drawing/2014/main" id="{D6BBE5AB-9B85-4C69-2D7A-81A53EC76518}"/>
              </a:ext>
            </a:extLst>
          </p:cNvPr>
          <p:cNvSpPr txBox="1"/>
          <p:nvPr/>
        </p:nvSpPr>
        <p:spPr>
          <a:xfrm>
            <a:off x="1055353" y="5011341"/>
            <a:ext cx="9766840" cy="1846659"/>
          </a:xfrm>
          <a:prstGeom prst="rect">
            <a:avLst/>
          </a:prstGeom>
          <a:noFill/>
        </p:spPr>
        <p:txBody>
          <a:bodyPr wrap="square" rtlCol="0">
            <a:spAutoFit/>
          </a:bodyPr>
          <a:lstStyle/>
          <a:p>
            <a:pPr marL="285750" indent="-285750">
              <a:buFont typeface="Wingdings" pitchFamily="2" charset="2"/>
              <a:buChar char="Ø"/>
            </a:pPr>
            <a:r>
              <a:rPr lang="it-IT" sz="1600" b="1" dirty="0"/>
              <a:t>Grafico a barre verticali</a:t>
            </a:r>
            <a:r>
              <a:rPr lang="it-IT" sz="1600" dirty="0"/>
              <a:t> che mostra il </a:t>
            </a:r>
            <a:r>
              <a:rPr lang="it-IT" sz="1600" b="1" dirty="0"/>
              <a:t>numero totale di attacchi terroristici globali (1970–2017)</a:t>
            </a:r>
            <a:r>
              <a:rPr lang="it-IT" sz="1600" dirty="0"/>
              <a:t> diretti contro:</a:t>
            </a:r>
          </a:p>
          <a:p>
            <a:pPr lvl="1">
              <a:buFont typeface="Arial" panose="020B0604020202020204" pitchFamily="34" charset="0"/>
              <a:buChar char="•"/>
            </a:pPr>
            <a:r>
              <a:rPr lang="it-IT" sz="1600" b="1" dirty="0">
                <a:solidFill>
                  <a:srgbClr val="FFC000"/>
                </a:solidFill>
              </a:rPr>
              <a:t> Civili</a:t>
            </a:r>
            <a:r>
              <a:rPr lang="it-IT" sz="1600" dirty="0">
                <a:solidFill>
                  <a:srgbClr val="FFC000"/>
                </a:solidFill>
              </a:rPr>
              <a:t> </a:t>
            </a:r>
          </a:p>
          <a:p>
            <a:pPr lvl="1">
              <a:buFont typeface="Arial" panose="020B0604020202020204" pitchFamily="34" charset="0"/>
              <a:buChar char="•"/>
            </a:pPr>
            <a:r>
              <a:rPr lang="it-IT" sz="1600" b="1" dirty="0">
                <a:solidFill>
                  <a:schemeClr val="accent5">
                    <a:lumMod val="75000"/>
                  </a:schemeClr>
                </a:solidFill>
              </a:rPr>
              <a:t>Forze di sicurezza</a:t>
            </a:r>
            <a:r>
              <a:rPr lang="it-IT" sz="1600" dirty="0">
                <a:solidFill>
                  <a:schemeClr val="accent5">
                    <a:lumMod val="75000"/>
                  </a:schemeClr>
                </a:solidFill>
              </a:rPr>
              <a:t> </a:t>
            </a:r>
          </a:p>
          <a:p>
            <a:pPr marL="285750" indent="-285750">
              <a:buFont typeface="Wingdings" pitchFamily="2" charset="2"/>
              <a:buChar char="Ø"/>
            </a:pPr>
            <a:r>
              <a:rPr lang="it-IT" sz="1600" dirty="0"/>
              <a:t>Il grafico evidenzia come le </a:t>
            </a:r>
            <a:r>
              <a:rPr lang="it-IT" sz="1600" b="1" dirty="0"/>
              <a:t>forze di sicurezza siano state il bersaglio più frequente</a:t>
            </a:r>
            <a:r>
              <a:rPr lang="it-IT" sz="1600" dirty="0"/>
              <a:t>, seguite dai civili.</a:t>
            </a:r>
          </a:p>
          <a:p>
            <a:endParaRPr lang="it-IT" sz="1600" dirty="0"/>
          </a:p>
          <a:p>
            <a:pPr marL="285750" indent="-285750">
              <a:buFont typeface="Wingdings" pitchFamily="2" charset="2"/>
              <a:buChar char="Ø"/>
            </a:pPr>
            <a:r>
              <a:rPr lang="it-IT" sz="1600" dirty="0"/>
              <a:t>Fornisce un quadro immediato dei principali obiettivi del terrorismo a livello globale.</a:t>
            </a:r>
          </a:p>
          <a:p>
            <a:endParaRPr lang="it-IT" dirty="0"/>
          </a:p>
        </p:txBody>
      </p:sp>
    </p:spTree>
    <p:extLst>
      <p:ext uri="{BB962C8B-B14F-4D97-AF65-F5344CB8AC3E}">
        <p14:creationId xmlns:p14="http://schemas.microsoft.com/office/powerpoint/2010/main" val="3566341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88000"/>
                <a:hueMod val="106000"/>
                <a:satMod val="140000"/>
                <a:lumMod val="54000"/>
              </a:schemeClr>
              <a:schemeClr val="bg2">
                <a:tint val="98000"/>
                <a:hueMod val="92000"/>
                <a:satMod val="150000"/>
                <a:lumMod val="150000"/>
              </a:schemeClr>
            </a:duotone>
          </a:blip>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C63C7B-50F7-0E68-0D51-46687C258B9E}"/>
              </a:ext>
            </a:extLst>
          </p:cNvPr>
          <p:cNvSpPr>
            <a:spLocks noGrp="1"/>
          </p:cNvSpPr>
          <p:nvPr>
            <p:ph type="title"/>
          </p:nvPr>
        </p:nvSpPr>
        <p:spPr>
          <a:xfrm>
            <a:off x="6612636" y="177455"/>
            <a:ext cx="4747088" cy="1478570"/>
          </a:xfrm>
        </p:spPr>
        <p:txBody>
          <a:bodyPr vert="horz" lIns="91440" tIns="45720" rIns="91440" bIns="45720" rtlCol="0">
            <a:normAutofit fontScale="90000"/>
          </a:bodyPr>
          <a:lstStyle/>
          <a:p>
            <a:r>
              <a:rPr lang="en-US" b="1" dirty="0"/>
              <a:t>TIPOLOGIE DI </a:t>
            </a:r>
            <a:r>
              <a:rPr lang="en-US" b="1" dirty="0" err="1"/>
              <a:t>attacchi</a:t>
            </a:r>
            <a:r>
              <a:rPr lang="en-US" b="1" dirty="0"/>
              <a:t> </a:t>
            </a:r>
            <a:r>
              <a:rPr lang="en-US" b="1" dirty="0" err="1"/>
              <a:t>terroristici</a:t>
            </a:r>
            <a:endParaRPr lang="en-US" b="1" dirty="0"/>
          </a:p>
        </p:txBody>
      </p:sp>
      <p:sp>
        <p:nvSpPr>
          <p:cNvPr id="51" name="Round Diagonal Corner Rectangle 9">
            <a:extLst>
              <a:ext uri="{FF2B5EF4-FFF2-40B4-BE49-F238E27FC236}">
                <a16:creationId xmlns:a16="http://schemas.microsoft.com/office/drawing/2014/main" id="{77087EFE-29A9-4EC9-8B82-7519E2983A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asellaDiTesto 11">
            <a:extLst>
              <a:ext uri="{FF2B5EF4-FFF2-40B4-BE49-F238E27FC236}">
                <a16:creationId xmlns:a16="http://schemas.microsoft.com/office/drawing/2014/main" id="{6F1AF485-7C49-828E-F892-C0F5DD35EF1B}"/>
              </a:ext>
            </a:extLst>
          </p:cNvPr>
          <p:cNvSpPr txBox="1"/>
          <p:nvPr/>
        </p:nvSpPr>
        <p:spPr>
          <a:xfrm>
            <a:off x="6298546" y="1773922"/>
            <a:ext cx="5759009" cy="646331"/>
          </a:xfrm>
          <a:prstGeom prst="rect">
            <a:avLst/>
          </a:prstGeom>
          <a:noFill/>
        </p:spPr>
        <p:txBody>
          <a:bodyPr wrap="square" rtlCol="0">
            <a:spAutoFit/>
          </a:bodyPr>
          <a:lstStyle/>
          <a:p>
            <a:pPr marL="285750" indent="-285750">
              <a:buFont typeface="Wingdings" pitchFamily="2" charset="2"/>
              <a:buChar char="Ø"/>
            </a:pPr>
            <a:r>
              <a:rPr lang="it-IT" dirty="0"/>
              <a:t>Il grafico a torta mostra come la maggior parte degli attacchi nel periodo considerato</a:t>
            </a:r>
          </a:p>
        </p:txBody>
      </p:sp>
      <p:sp>
        <p:nvSpPr>
          <p:cNvPr id="13" name="CasellaDiTesto 12">
            <a:extLst>
              <a:ext uri="{FF2B5EF4-FFF2-40B4-BE49-F238E27FC236}">
                <a16:creationId xmlns:a16="http://schemas.microsoft.com/office/drawing/2014/main" id="{2FF764CC-B530-2EDC-2BD5-E1D39B1F2C59}"/>
              </a:ext>
            </a:extLst>
          </p:cNvPr>
          <p:cNvSpPr txBox="1"/>
          <p:nvPr/>
        </p:nvSpPr>
        <p:spPr>
          <a:xfrm>
            <a:off x="6298546" y="2689412"/>
            <a:ext cx="5527663" cy="2031325"/>
          </a:xfrm>
          <a:prstGeom prst="rect">
            <a:avLst/>
          </a:prstGeom>
          <a:noFill/>
        </p:spPr>
        <p:txBody>
          <a:bodyPr wrap="square" rtlCol="0">
            <a:spAutoFit/>
          </a:bodyPr>
          <a:lstStyle/>
          <a:p>
            <a:pPr marL="285750" indent="-285750">
              <a:buFont typeface="Wingdings" pitchFamily="2" charset="2"/>
              <a:buChar char="Ø"/>
            </a:pPr>
            <a:r>
              <a:rPr lang="it-IT" dirty="0"/>
              <a:t>Questo grafico mostra che circa il </a:t>
            </a:r>
            <a:r>
              <a:rPr lang="it-IT" b="1" dirty="0"/>
              <a:t>65%</a:t>
            </a:r>
            <a:r>
              <a:rPr lang="it-IT" dirty="0"/>
              <a:t> degli attacchi terroristici è avvenuto tramite </a:t>
            </a:r>
            <a:r>
              <a:rPr lang="it-IT" b="1" dirty="0"/>
              <a:t>esplosivi</a:t>
            </a:r>
            <a:r>
              <a:rPr lang="it-IT" dirty="0"/>
              <a:t> o </a:t>
            </a:r>
            <a:r>
              <a:rPr lang="it-IT" b="1" dirty="0"/>
              <a:t>armi da fuoco</a:t>
            </a:r>
            <a:r>
              <a:rPr lang="it-IT" dirty="0"/>
              <a:t>, confermando una preferenza strategica per modalità a impatto immediato e visibilità massima. Le altre tipologie giocano un ruolo minore ma contribuiscono a definire la versatilità tattica degli attori coinvolti.”</a:t>
            </a:r>
          </a:p>
        </p:txBody>
      </p:sp>
      <p:pic>
        <p:nvPicPr>
          <p:cNvPr id="4" name="Immagine 3" descr="Immagine che contiene testo, schermata, diagramma, Carattere&#10;&#10;Descrizione generata automaticamente">
            <a:extLst>
              <a:ext uri="{FF2B5EF4-FFF2-40B4-BE49-F238E27FC236}">
                <a16:creationId xmlns:a16="http://schemas.microsoft.com/office/drawing/2014/main" id="{FB26C9D9-C996-B6C9-BD6F-022C8833EEED}"/>
              </a:ext>
            </a:extLst>
          </p:cNvPr>
          <p:cNvPicPr>
            <a:picLocks noChangeAspect="1"/>
          </p:cNvPicPr>
          <p:nvPr/>
        </p:nvPicPr>
        <p:blipFill>
          <a:blip r:embed="rId3"/>
          <a:stretch>
            <a:fillRect/>
          </a:stretch>
        </p:blipFill>
        <p:spPr>
          <a:xfrm>
            <a:off x="798950" y="1656025"/>
            <a:ext cx="5235941" cy="3320013"/>
          </a:xfrm>
          <a:prstGeom prst="rect">
            <a:avLst/>
          </a:prstGeom>
        </p:spPr>
      </p:pic>
    </p:spTree>
    <p:extLst>
      <p:ext uri="{BB962C8B-B14F-4D97-AF65-F5344CB8AC3E}">
        <p14:creationId xmlns:p14="http://schemas.microsoft.com/office/powerpoint/2010/main" val="2069729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C63C7B-50F7-0E68-0D51-46687C258B9E}"/>
              </a:ext>
            </a:extLst>
          </p:cNvPr>
          <p:cNvSpPr>
            <a:spLocks noGrp="1"/>
          </p:cNvSpPr>
          <p:nvPr>
            <p:ph type="title"/>
          </p:nvPr>
        </p:nvSpPr>
        <p:spPr>
          <a:xfrm>
            <a:off x="468631" y="103462"/>
            <a:ext cx="11489018" cy="1478570"/>
          </a:xfrm>
        </p:spPr>
        <p:txBody>
          <a:bodyPr vert="horz" lIns="91440" tIns="45720" rIns="91440" bIns="45720" rtlCol="0">
            <a:normAutofit/>
          </a:bodyPr>
          <a:lstStyle/>
          <a:p>
            <a:r>
              <a:rPr lang="en-US" b="1" dirty="0"/>
              <a:t>TIPOLOGIE DI ARMI </a:t>
            </a:r>
            <a:r>
              <a:rPr lang="en-US" b="1" dirty="0" err="1"/>
              <a:t>usate</a:t>
            </a:r>
            <a:r>
              <a:rPr lang="en-US" b="1" dirty="0"/>
              <a:t> </a:t>
            </a:r>
            <a:r>
              <a:rPr lang="en-US" b="1" dirty="0" err="1"/>
              <a:t>negli</a:t>
            </a:r>
            <a:r>
              <a:rPr lang="en-US" b="1" dirty="0"/>
              <a:t> </a:t>
            </a:r>
            <a:r>
              <a:rPr lang="en-US" b="1" dirty="0" err="1"/>
              <a:t>attacchi</a:t>
            </a:r>
            <a:r>
              <a:rPr lang="en-US" b="1" dirty="0"/>
              <a:t> </a:t>
            </a:r>
            <a:r>
              <a:rPr lang="en-US" b="1" dirty="0" err="1"/>
              <a:t>terroristici</a:t>
            </a:r>
            <a:endParaRPr lang="en-US" b="1" dirty="0"/>
          </a:p>
        </p:txBody>
      </p:sp>
      <p:sp>
        <p:nvSpPr>
          <p:cNvPr id="12" name="CasellaDiTesto 11">
            <a:extLst>
              <a:ext uri="{FF2B5EF4-FFF2-40B4-BE49-F238E27FC236}">
                <a16:creationId xmlns:a16="http://schemas.microsoft.com/office/drawing/2014/main" id="{6F1AF485-7C49-828E-F892-C0F5DD35EF1B}"/>
              </a:ext>
            </a:extLst>
          </p:cNvPr>
          <p:cNvSpPr txBox="1"/>
          <p:nvPr/>
        </p:nvSpPr>
        <p:spPr>
          <a:xfrm>
            <a:off x="6298546" y="1905351"/>
            <a:ext cx="5759009" cy="1200329"/>
          </a:xfrm>
          <a:prstGeom prst="rect">
            <a:avLst/>
          </a:prstGeom>
          <a:noFill/>
        </p:spPr>
        <p:txBody>
          <a:bodyPr wrap="square" rtlCol="0">
            <a:spAutoFit/>
          </a:bodyPr>
          <a:lstStyle/>
          <a:p>
            <a:pPr marL="285750" indent="-285750">
              <a:buFont typeface="Wingdings" pitchFamily="2" charset="2"/>
              <a:buChar char="Ø"/>
            </a:pPr>
            <a:r>
              <a:rPr lang="it-IT" dirty="0"/>
              <a:t>La maggior parte degli attacchi terroristici è stata condotta usando </a:t>
            </a:r>
            <a:r>
              <a:rPr lang="it-IT" b="1" dirty="0"/>
              <a:t>esplosivi e ordigni improvvisati (IED)</a:t>
            </a:r>
            <a:r>
              <a:rPr lang="it-IT" dirty="0"/>
              <a:t>, seguiti da </a:t>
            </a:r>
            <a:r>
              <a:rPr lang="it-IT" b="1" dirty="0"/>
              <a:t>armi da fuoco</a:t>
            </a:r>
            <a:r>
              <a:rPr lang="it-IT" dirty="0"/>
              <a:t>, che insieme coprono oltre il 70% dei casi.</a:t>
            </a:r>
          </a:p>
        </p:txBody>
      </p:sp>
      <p:sp>
        <p:nvSpPr>
          <p:cNvPr id="13" name="CasellaDiTesto 12">
            <a:extLst>
              <a:ext uri="{FF2B5EF4-FFF2-40B4-BE49-F238E27FC236}">
                <a16:creationId xmlns:a16="http://schemas.microsoft.com/office/drawing/2014/main" id="{2FF764CC-B530-2EDC-2BD5-E1D39B1F2C59}"/>
              </a:ext>
            </a:extLst>
          </p:cNvPr>
          <p:cNvSpPr txBox="1"/>
          <p:nvPr/>
        </p:nvSpPr>
        <p:spPr>
          <a:xfrm>
            <a:off x="6298546" y="3321423"/>
            <a:ext cx="5527663" cy="1754326"/>
          </a:xfrm>
          <a:prstGeom prst="rect">
            <a:avLst/>
          </a:prstGeom>
          <a:noFill/>
        </p:spPr>
        <p:txBody>
          <a:bodyPr wrap="square" rtlCol="0">
            <a:spAutoFit/>
          </a:bodyPr>
          <a:lstStyle/>
          <a:p>
            <a:pPr marL="285750" indent="-285750">
              <a:buFont typeface="Wingdings" pitchFamily="2" charset="2"/>
              <a:buChar char="Ø"/>
            </a:pPr>
            <a:r>
              <a:rPr lang="it-IT" dirty="0"/>
              <a:t>Le altre tipologie, come incendiari, veicoli e armi bianche, rappresentano quote molto più ridotte.</a:t>
            </a:r>
          </a:p>
          <a:p>
            <a:endParaRPr lang="it-IT" dirty="0"/>
          </a:p>
          <a:p>
            <a:pPr marL="285750" indent="-285750">
              <a:buFont typeface="Wingdings" pitchFamily="2" charset="2"/>
              <a:buChar char="Ø"/>
            </a:pPr>
            <a:r>
              <a:rPr lang="it-IT" dirty="0"/>
              <a:t>Solo una piccola parte ricade nella categoria </a:t>
            </a:r>
            <a:r>
              <a:rPr lang="it-IT" b="1" dirty="0"/>
              <a:t>"Altro"</a:t>
            </a:r>
            <a:r>
              <a:rPr lang="it-IT" dirty="0"/>
              <a:t>, che include armi non convenzionali (chimiche, biologiche, ecc.), confermando la loro rarità.</a:t>
            </a:r>
          </a:p>
        </p:txBody>
      </p:sp>
      <p:pic>
        <p:nvPicPr>
          <p:cNvPr id="5" name="Immagine 4" descr="Immagine che contiene testo, schermata, diagramma, cerchio&#10;&#10;Descrizione generata automaticamente">
            <a:extLst>
              <a:ext uri="{FF2B5EF4-FFF2-40B4-BE49-F238E27FC236}">
                <a16:creationId xmlns:a16="http://schemas.microsoft.com/office/drawing/2014/main" id="{287EF045-2FAE-9EC8-B33A-D6827F34119A}"/>
              </a:ext>
            </a:extLst>
          </p:cNvPr>
          <p:cNvPicPr>
            <a:picLocks noChangeAspect="1"/>
          </p:cNvPicPr>
          <p:nvPr/>
        </p:nvPicPr>
        <p:blipFill>
          <a:blip r:embed="rId2"/>
          <a:stretch>
            <a:fillRect/>
          </a:stretch>
        </p:blipFill>
        <p:spPr>
          <a:xfrm>
            <a:off x="336990" y="1848385"/>
            <a:ext cx="5730209" cy="3853072"/>
          </a:xfrm>
          <a:prstGeom prst="rect">
            <a:avLst/>
          </a:prstGeom>
        </p:spPr>
      </p:pic>
    </p:spTree>
    <p:extLst>
      <p:ext uri="{BB962C8B-B14F-4D97-AF65-F5344CB8AC3E}">
        <p14:creationId xmlns:p14="http://schemas.microsoft.com/office/powerpoint/2010/main" val="26686737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o">
      <a:dk1>
        <a:sysClr val="windowText" lastClr="000000"/>
      </a:dk1>
      <a:lt1>
        <a:sysClr val="window" lastClr="FFFFFF"/>
      </a:lt1>
      <a:dk2>
        <a:srgbClr val="8D1E14"/>
      </a:dk2>
      <a:lt2>
        <a:srgbClr val="FF744E"/>
      </a:lt2>
      <a:accent1>
        <a:srgbClr val="E9B758"/>
      </a:accent1>
      <a:accent2>
        <a:srgbClr val="FE8943"/>
      </a:accent2>
      <a:accent3>
        <a:srgbClr val="AEA27C"/>
      </a:accent3>
      <a:accent4>
        <a:srgbClr val="90B46E"/>
      </a:accent4>
      <a:accent5>
        <a:srgbClr val="71AEC1"/>
      </a:accent5>
      <a:accent6>
        <a:srgbClr val="C98DE7"/>
      </a:accent6>
      <a:hlink>
        <a:srgbClr val="FF7A22"/>
      </a:hlink>
      <a:folHlink>
        <a:srgbClr val="FDCD86"/>
      </a:folHlink>
    </a:clrScheme>
    <a:fontScheme name="Circuito">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o">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88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2000"/>
                <a:satMod val="150000"/>
                <a:lumMod val="15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971C58-AB76-4A2A-B231-5F8CA03CF491}"/>
    </a:ext>
  </a:extLst>
</a:theme>
</file>

<file path=docProps/app.xml><?xml version="1.0" encoding="utf-8"?>
<Properties xmlns="http://schemas.openxmlformats.org/officeDocument/2006/extended-properties" xmlns:vt="http://schemas.openxmlformats.org/officeDocument/2006/docPropsVTypes">
  <Template>Circuit</Template>
  <TotalTime>384</TotalTime>
  <Words>1726</Words>
  <Application>Microsoft Macintosh PowerPoint</Application>
  <PresentationFormat>Widescreen</PresentationFormat>
  <Paragraphs>120</Paragraphs>
  <Slides>21</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21</vt:i4>
      </vt:variant>
    </vt:vector>
  </HeadingPairs>
  <TitlesOfParts>
    <vt:vector size="27" baseType="lpstr">
      <vt:lpstr>American Typewriter</vt:lpstr>
      <vt:lpstr>Arial</vt:lpstr>
      <vt:lpstr>Courier New</vt:lpstr>
      <vt:lpstr>Tw Cen MT</vt:lpstr>
      <vt:lpstr>Wingdings</vt:lpstr>
      <vt:lpstr>Circuito</vt:lpstr>
      <vt:lpstr>GLOBAL-TERROSIM</vt:lpstr>
      <vt:lpstr>INTRODUZIONE</vt:lpstr>
      <vt:lpstr>Obiettivo</vt:lpstr>
      <vt:lpstr>Attacchi terroristici nel mondo (1970-2017)</vt:lpstr>
      <vt:lpstr>Attacchi terroristici nel mondo (1970-2017)</vt:lpstr>
      <vt:lpstr>Attacchi e vittime nel tempo (1970–2017)</vt:lpstr>
      <vt:lpstr>Obiettivi principali degli attacchi</vt:lpstr>
      <vt:lpstr>TIPOLOGIE DI attacchi terroristici</vt:lpstr>
      <vt:lpstr>TIPOLOGIE DI ARMI usate negli attacchi terroristici</vt:lpstr>
      <vt:lpstr>Top 25 gruppi terroristici per numero di attacchi </vt:lpstr>
      <vt:lpstr>Top 25 gruppi terroristici per numero di vittime </vt:lpstr>
      <vt:lpstr>Tipo di attacco più usato dai principali gruppi terroristici per decennio</vt:lpstr>
      <vt:lpstr>FOCUS Sull’europa</vt:lpstr>
      <vt:lpstr>Confronto tra le top 3 d’europa</vt:lpstr>
      <vt:lpstr>Principali gruppi terroristici in Europa </vt:lpstr>
      <vt:lpstr>La strage di beslan (2004)</vt:lpstr>
      <vt:lpstr>LA strage di beslan (2004)</vt:lpstr>
      <vt:lpstr>Attacchi terroristici in Europa (1970-2017)</vt:lpstr>
      <vt:lpstr>Attacchi terroristici e vittime in Europa per decennio</vt:lpstr>
      <vt:lpstr>conclusioni</vt:lpstr>
      <vt:lpstr>fonti e strumenti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GLOBAL-TERROSIM</dc:title>
  <dc:creator>Lorenzo Lamberti</dc:creator>
  <cp:lastModifiedBy>Lorenzo Lamberti</cp:lastModifiedBy>
  <cp:revision>4</cp:revision>
  <dcterms:created xsi:type="dcterms:W3CDTF">2025-07-13T17:29:41Z</dcterms:created>
  <dcterms:modified xsi:type="dcterms:W3CDTF">2025-07-14T19:06:02Z</dcterms:modified>
</cp:coreProperties>
</file>